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6.xml" ContentType="application/inkml+xml"/>
  <Override PartName="/ppt/ink/ink3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3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1" r:id="rId3"/>
    <p:sldId id="327" r:id="rId4"/>
    <p:sldId id="318" r:id="rId5"/>
    <p:sldId id="312" r:id="rId6"/>
    <p:sldId id="337" r:id="rId7"/>
    <p:sldId id="305" r:id="rId8"/>
    <p:sldId id="336" r:id="rId9"/>
    <p:sldId id="324" r:id="rId10"/>
    <p:sldId id="309" r:id="rId11"/>
    <p:sldId id="306" r:id="rId12"/>
    <p:sldId id="321" r:id="rId13"/>
    <p:sldId id="344" r:id="rId14"/>
    <p:sldId id="325" r:id="rId15"/>
    <p:sldId id="328" r:id="rId16"/>
    <p:sldId id="330" r:id="rId17"/>
    <p:sldId id="347" r:id="rId18"/>
    <p:sldId id="339" r:id="rId19"/>
    <p:sldId id="352" r:id="rId20"/>
    <p:sldId id="340" r:id="rId21"/>
    <p:sldId id="346" r:id="rId22"/>
    <p:sldId id="320" r:id="rId23"/>
    <p:sldId id="322" r:id="rId24"/>
    <p:sldId id="314" r:id="rId25"/>
    <p:sldId id="348" r:id="rId26"/>
    <p:sldId id="315" r:id="rId27"/>
    <p:sldId id="316" r:id="rId28"/>
    <p:sldId id="338" r:id="rId29"/>
    <p:sldId id="349" r:id="rId30"/>
    <p:sldId id="342" r:id="rId31"/>
    <p:sldId id="341" r:id="rId32"/>
    <p:sldId id="351" r:id="rId33"/>
    <p:sldId id="329" r:id="rId34"/>
    <p:sldId id="335" r:id="rId35"/>
    <p:sldId id="345" r:id="rId36"/>
    <p:sldId id="343" r:id="rId37"/>
    <p:sldId id="333" r:id="rId38"/>
    <p:sldId id="319"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A0D7"/>
    <a:srgbClr val="78CDEA"/>
    <a:srgbClr val="BF4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73" autoAdjust="0"/>
    <p:restoredTop sz="93447" autoAdjust="0"/>
  </p:normalViewPr>
  <p:slideViewPr>
    <p:cSldViewPr snapToGrid="0">
      <p:cViewPr>
        <p:scale>
          <a:sx n="42" d="100"/>
          <a:sy n="42" d="100"/>
        </p:scale>
        <p:origin x="592" y="504"/>
      </p:cViewPr>
      <p:guideLst/>
    </p:cSldViewPr>
  </p:slideViewPr>
  <p:notesTextViewPr>
    <p:cViewPr>
      <p:scale>
        <a:sx n="1" d="1"/>
        <a:sy n="1" d="1"/>
      </p:scale>
      <p:origin x="0" y="0"/>
    </p:cViewPr>
  </p:notesTextViewPr>
  <p:notesViewPr>
    <p:cSldViewPr snapToGrid="0" showGuides="1">
      <p:cViewPr varScale="1">
        <p:scale>
          <a:sx n="135" d="100"/>
          <a:sy n="135" d="100"/>
        </p:scale>
        <p:origin x="46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8:39.599"/>
    </inkml:context>
    <inkml:brush xml:id="br0">
      <inkml:brushProperty name="width" value="0.05" units="cm"/>
      <inkml:brushProperty name="height" value="0.05" units="cm"/>
    </inkml:brush>
  </inkml:definitions>
  <inkml:trace contextRef="#ctx0" brushRef="#br0">1 3101 24575,'-1'-69'0,"4"-1"0,2 0 0,4 1 0,2 0 0,30-96 0,-22 108 0,2 0 0,51-92 0,-56 122 0,1 0 0,1 1 0,1 1 0,2 0 0,0 2 0,2 1 0,25-21 0,27-10 0,3 4 0,1 2 0,2 4 0,2 4 0,89-29 0,-130 56 0,1 2 0,-1 1 0,64-3 0,-17 1 0,-8-2 0,1 4 0,0 4 0,0 3 0,97 10 0,365 37 0,-152-17 0,-199-10 0,328-12 0,-467-13 0,0-3 0,0-3 0,-1-2 0,93-39 0,-66 24 0,481-200 0,-548 222 0,0 1 0,0-2 0,-1 0 0,0 0 0,0-1 0,-1-1 0,-1 1 0,16-21 0,2-10 0,31-56 0,-28 43 0,-15 25 0,-1-2 0,-2 0 0,-1-1 0,-2 0 0,-1-1 0,9-65 0,-14 80 0,1 0 0,1 0 0,0 0 0,1 1 0,15-25 0,55-80 0,-56 90 0,183-242 0,-198 267 0,1-1 0,0 2 0,0-1 0,1 1 0,-1 0 0,1 0 0,1 1 0,-1 0 0,1 0 0,0 1 0,0 0 0,14-3 0,-2 2 0,1 1 0,0 2 0,0 0 0,33 2 0,123-13 0,-9 0 0,-101 13 0,-1 2 0,69 12 0,546 76 0,-315-86 0,-189-7 0,-165 3 0,-1-1 0,1-1 0,-1 0 0,0-1 0,0 0 0,0-1 0,0-1 0,-1 1 0,0-2 0,0 0 0,0 0 0,14-11 0,10-11 0,-1-1 0,34-39 0,-20 19 0,19-24-1365,-53 57-5461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42.667"/>
    </inkml:context>
    <inkml:brush xml:id="br0">
      <inkml:brushProperty name="width" value="0.05" units="cm"/>
      <inkml:brushProperty name="height" value="0.05" units="cm"/>
      <inkml:brushProperty name="color" value="#00A0D7"/>
    </inkml:brush>
  </inkml:definitions>
  <inkml:trace contextRef="#ctx0" brushRef="#br0">0 0 24575,'0'24'0,"4"68"0,-4-86 0,1-1 0,1 1 0,-1 0 0,1 0 0,0 0 0,0-1 0,1 1 0,-1-1 0,1 0 0,0 1 0,1-1 0,5 6 0,-9-10 3,1-1 0,-1 1 0,1 0 0,0-1 0,-1 1 0,1-1 0,-1 1 0,1-1 0,0 1 0,0-1 0,-1 0 0,1 1 0,0-1 0,0 0 0,-1 1 0,1-1 0,0 0 0,0 0 0,0 0 0,-1 0 0,1 0 0,0 0 0,0 0 0,0 0 0,-1 0 0,1 0 0,0 0 0,0 0 0,0-1 0,-1 1 0,1 0 0,0-1 0,0 1 0,-1 0 0,1-1 0,0 1 0,-1-1 0,1 1 0,0-2 0,0 1-109,1-1 0,-1 0 0,0 1 0,1-1 0,-1 0 0,0 0-1,-1 0 1,1 0 0,0 0 0,0 0 0,-1 0 0,1-1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43.494"/>
    </inkml:context>
    <inkml:brush xml:id="br0">
      <inkml:brushProperty name="width" value="0.05" units="cm"/>
      <inkml:brushProperty name="height" value="0.05" units="cm"/>
      <inkml:brushProperty name="color" value="#00A0D7"/>
    </inkml:brush>
  </inkml:definitions>
  <inkml:trace contextRef="#ctx0" brushRef="#br0">0 8 24575,'3'-2'0,"1"1"0,1 0 0,2-1 0,-1 2 0,3-1 0,-1 1 0,2 0 0,0 0 0,1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44.508"/>
    </inkml:context>
    <inkml:brush xml:id="br0">
      <inkml:brushProperty name="width" value="0.05" units="cm"/>
      <inkml:brushProperty name="height" value="0.05" units="cm"/>
      <inkml:brushProperty name="color" value="#00A0D7"/>
    </inkml:brush>
  </inkml:definitions>
  <inkml:trace contextRef="#ctx0" brushRef="#br0">0 1 24575,'2'0'0,"0"1"0,0-1 0,0 1 0,0 0 0,0-1 0,0 1 0,-1 0 0,1 0 0,0 0 0,-1 1 0,1-1 0,-1 0 0,1 1 0,-1-1 0,1 1 0,1 2 0,21 32 0,-18-27 0,0-1 17,0 1 0,-1-1 1,-1 1-1,1-1 0,-1 1 0,4 15 0,-8-20-88,1 0 1,-1-1-1,0 1 0,0 0 0,0 0 1,0-1-1,-1 1 0,0 0 1,1-1-1,-1 1 0,-1 0 0,1-1 1,0 1-1,-1-1 0,0 0 1,0 1-1,0-1 0,0 0 0,0 0 1,-4 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07.024"/>
    </inkml:context>
    <inkml:brush xml:id="br0">
      <inkml:brushProperty name="width" value="0.05" units="cm"/>
      <inkml:brushProperty name="height" value="0.05" units="cm"/>
    </inkml:brush>
  </inkml:definitions>
  <inkml:trace contextRef="#ctx0" brushRef="#br0">5 0 24575,'-2'36'0,"1"-25"0,0-1 0,0 0 0,1 0 0,1 1 0,0-1 0,0 0 0,4 13 0,-2-19 0,1 0 0,0 0 0,0 0 0,1-1 0,-1 1 0,1-1 0,0 0 0,0 0 0,0-1 0,0 1 0,0-1 0,1 0 0,-1-1 0,1 1 0,-1-1 0,1 0 0,-1-1 0,1 1 0,9-1 0,-10-3 0,1 1 0,-1-1 0,0 0 0,0-1 0,-1 1 0,1-1 0,-1 0 0,0 0 0,0-1 0,0 1 0,0-1 0,-1 0 0,0 0 0,0 0 0,0 0 0,0 0 0,-1-1 0,0 1 0,0-1 0,-1 1 0,1-1 0,-1 0 0,0-6 0,-2-5 0,3-21 0,3 90 0,-6-23 0,0-20 0,0 0 0,1 0 0,0-1 0,0 1 0,1 0 0,3 14 0,-4-22-50,1 0-1,0 0 1,-1 0-1,1 0 0,0 0 1,0 0-1,0 0 1,0-1-1,0 1 1,0 0-1,0 0 0,0-1 1,0 1-1,0-1 1,1 1-1,-1-1 1,0 1-1,0-1 0,1 0 1,-1 1-1,0-1 1,0 0-1,1 0 1,-1 0-1,0 0 1,3-1-1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08.724"/>
    </inkml:context>
    <inkml:brush xml:id="br0">
      <inkml:brushProperty name="width" value="0.05" units="cm"/>
      <inkml:brushProperty name="height" value="0.05" units="cm"/>
    </inkml:brush>
  </inkml:definitions>
  <inkml:trace contextRef="#ctx0" brushRef="#br0">56 0 24575,'-2'1'0,"0"0"0,0 0 0,0 0 0,0 0 0,0 0 0,0 1 0,1-1 0,-1 0 0,0 1 0,1 0 0,-1-1 0,1 1 0,0 0 0,0 0 0,-1-1 0,1 1 0,0 0 0,1 0 0,-1 0 0,0 0 0,-1 5 0,-12 47 0,5 31 0,9-78 0,0 1 0,1-1 0,0 0 0,0 0 0,0 1 0,1-1 0,0 0 0,0 0 0,6 10 0,-7-14 7,1-1 0,0 0 0,0 0-1,0 0 1,0 0 0,0 0 0,1-1-1,-1 1 1,4 1 0,7 6-1440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10.197"/>
    </inkml:context>
    <inkml:brush xml:id="br0">
      <inkml:brushProperty name="width" value="0.05" units="cm"/>
      <inkml:brushProperty name="height" value="0.05" units="cm"/>
    </inkml:brush>
  </inkml:definitions>
  <inkml:trace contextRef="#ctx0" brushRef="#br0">2 1 24575,'-1'67'0,"2"71"0,-1-137-2,0-1-1,1 1 0,-1 0 1,0-1-1,0 1 1,0 0-1,0-1 1,0 1-1,1 0 0,-1-1 1,0 1-1,1-1 1,-1 1-1,0-1 0,1 1 1,-1-1-1,1 1 1,-1-1-1,1 1 0,-1-1 1,1 1-1,-1-1 1,1 0-1,-1 1 0,1-1 1,0 0-1,-1 1 1,1-1-1,-1 0 0,2 0 1,23-3 202,-21 1-365,0 0 0,0 0 0,1 0 0,-1 0 0,0-1 0,-1 1 0,1-1 0,5-6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11.342"/>
    </inkml:context>
    <inkml:brush xml:id="br0">
      <inkml:brushProperty name="width" value="0.05" units="cm"/>
      <inkml:brushProperty name="height" value="0.05" units="cm"/>
    </inkml:brush>
  </inkml:definitions>
  <inkml:trace contextRef="#ctx0" brushRef="#br0">1 0 24575,'1'0'0,"1"0"0,2 0 0,3 0 0,0 0 0,1 0 0,1 0 0,0 0 0,1 0 0,0 0 0,-1 0 0,0 0 0,-2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12.825"/>
    </inkml:context>
    <inkml:brush xml:id="br0">
      <inkml:brushProperty name="width" value="0.05" units="cm"/>
      <inkml:brushProperty name="height" value="0.05" units="cm"/>
    </inkml:brush>
  </inkml:definitions>
  <inkml:trace contextRef="#ctx0" brushRef="#br0">1 0 24575,'3'1'0,"0"-1"0,0 1 0,0 0 0,0 1 0,0-1 0,0 0 0,-1 1 0,1-1 0,0 1 0,-1 0 0,1 0 0,-1 0 0,1 0 0,-1 1 0,0-1 0,0 1 0,0-1 0,0 1 0,-1 0 0,1-1 0,-1 1 0,2 3 0,3 7 0,0 1 0,-1 0 0,5 19 0,-8-23 0,-1 0 0,0 1 0,-1-1 0,0 0 0,0 1 0,-1-1 0,0 0 0,-1 0 0,0 0 0,-1 0 0,0 0 0,-1 0 0,0-1 0,-9 17 0,1 1 0,8-18-1365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26.381"/>
    </inkml:context>
    <inkml:brush xml:id="br0">
      <inkml:brushProperty name="width" value="0.05" units="cm"/>
      <inkml:brushProperty name="height" value="0.05" units="cm"/>
    </inkml:brush>
  </inkml:definitions>
  <inkml:trace contextRef="#ctx0" brushRef="#br0">25 1 24575,'1'40'0,"-1"23"0,-12 110 0,-1-105-1365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28.014"/>
    </inkml:context>
    <inkml:brush xml:id="br0">
      <inkml:brushProperty name="width" value="0.05" units="cm"/>
      <inkml:brushProperty name="height" value="0.05" units="cm"/>
    </inkml:brush>
  </inkml:definitions>
  <inkml:trace contextRef="#ctx0" brushRef="#br0">5 42 24575,'5'-5'0,"0"1"0,1-1 0,-1 1 0,1 0 0,8-3 0,-8 3 0,-3 2 0,0 1 0,0 0 0,0 0 0,0 0 0,0 0 0,1 0 0,-1 1 0,0 0 0,1-1 0,-1 1 0,1 0 0,-1 1 0,0-1 0,1 1 0,-1-1 0,0 1 0,0 0 0,1 0 0,-1 0 0,0 1 0,0-1 0,0 1 0,0 0 0,-1-1 0,1 1 0,0 1 0,3 2 0,-3-2 0,0-1 0,0 1 0,-1 0 0,1 0 0,-1 0 0,1 0 0,-1 0 0,0 0 0,0 0 0,-1 1 0,1-1 0,0 1 0,-1-1 0,0 1 0,0 0 0,0 0 0,-1-1 0,1 1 0,-1 0 0,0 0 0,0 0 0,0-1 0,0 1 0,-2 5 0,0-5 0,-1 0 0,1 0 0,-1 0 0,0 0 0,0 0 0,0-1 0,-1 0 0,1 1 0,-1-1 0,0-1 0,0 1 0,0 0 0,0-1 0,-7 3 0,3-1 0,0-1 0,0 1 0,0-1 0,-1-1 0,1 0 0,-1 0 0,-9 0 0,16-2-65,0 1 0,0-1 0,0 0 0,0-1 0,-1 1 0,1 0 0,0-1 0,0 1 0,0-1 0,0 1 0,0-1 0,0 0 0,0 0 0,0 0 0,0 0 0,0-1 0,1 1 0,-1 0 0,0-1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8:44.314"/>
    </inkml:context>
    <inkml:brush xml:id="br0">
      <inkml:brushProperty name="width" value="0.05" units="cm"/>
      <inkml:brushProperty name="height" value="0.05" units="cm"/>
    </inkml:brush>
  </inkml:definitions>
  <inkml:trace contextRef="#ctx0" brushRef="#br0">49 31 24575,'0'1'0,"1"-1"0,-1 0 0,0 0 0,1 0 0,-1 0 0,0 0 0,1 0 0,-1 0 0,0 0 0,1 0 0,-1 0 0,0 0 0,1-1 0,-1 1 0,0 0 0,0 0 0,1 0 0,-1 0 0,0 0 0,1-1 0,-1 1 0,0 0 0,0 0 0,1 0 0,-1-1 0,0 1 0,0 0 0,1 0 0,-1-1 0,0 1 0,0 0 0,0 0 0,0-1 0,0 1 0,1 0 0,-1-1 0,0 1 0,0 0 0,0-1 0,0 1 0,0 0 0,0-1 0,0 1 0,0 0 0,0-1 0,0 1 0,0 0 0,0-1 0,-1 0 0,1 1 0,0 0 0,-1-1 0,1 1 0,0-1 0,-1 1 0,1-1 0,-1 1 0,1 0 0,-1-1 0,1 1 0,-1 0 0,1-1 0,-1 1 0,1 0 0,-1 0 0,1 0 0,-1-1 0,1 1 0,-1 0 0,0 0 0,1 0 0,-1 0 0,1 0 0,-1 0 0,0 0 0,1 0 0,-1 0 0,1 0 0,-1 1 0,0-1 0,-2 1 0,1 0 0,-1 0 0,1 1 0,0-1 0,-1 1 0,1-1 0,0 1 0,0 0 0,0 0 0,0 0 0,0 0 0,1 0 0,-1 0 0,0 0 0,1 1 0,0-1 0,-1 1 0,1-1 0,0 1 0,1-1 0,-1 1 0,0 0 0,1-1 0,-1 1 0,1 0 0,0 0 0,0-1 0,0 1 0,0 0 0,0 0 0,1-1 0,-1 1 0,1 0 0,0-1 0,0 1 0,0-1 0,0 1 0,0-1 0,0 1 0,1-1 0,-1 0 0,1 1 0,0-1 0,-1 0 0,1 0 0,0 0 0,0-1 0,1 1 0,-1 0 0,0-1 0,0 1 0,1-1 0,-1 0 0,1 0 0,3 2 0,1-2 0,0 0 0,0 0 0,0-1 0,0 0 0,0 0 0,0-1 0,0 0 0,0 0 0,0 0 0,0-1 0,0 0 0,7-3 0,-12 4 0,1 0 0,-1 0 0,0-1 0,0 1 0,0 0 0,0-1 0,0 1 0,0-1 0,0 0 0,0 1 0,-1-1 0,1 0 0,-1 0 0,1 0 0,-1-1 0,0 1 0,0 0 0,0 0 0,0-1 0,0 1 0,0 0 0,-1-1 0,1 1 0,-1-1 0,0 1 0,1-1 0,-1 1 0,0-1 0,-1 1 0,1-1 0,0 1 0,-1-1 0,1 1 0,-1 0 0,0-1 0,0 1 0,-1-3 0,0 2-62,0 0 0,0 0 0,0 0 0,0 0 0,-1 1 0,1-1 0,-1 1 0,0 0 0,0 0 0,1 0 0,-1 0 0,0 0-1,-1 0 1,1 1 0,0 0 0,0-1 0,-1 1 0,1 1 0,-1-1 0,1 0 0,-7 0 0,-12-1-6764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29.595"/>
    </inkml:context>
    <inkml:brush xml:id="br0">
      <inkml:brushProperty name="width" value="0.05" units="cm"/>
      <inkml:brushProperty name="height" value="0.05" units="cm"/>
    </inkml:brush>
  </inkml:definitions>
  <inkml:trace contextRef="#ctx0" brushRef="#br0">40 0 24575,'1'0'0,"-1"1"0,0-1 0,1 0 0,-1 0 0,0 1 0,1-1 0,-1 0 0,0 1 0,0-1 0,1 0 0,-1 1 0,0-1 0,0 1 0,0-1 0,0 0 0,1 1 0,-1-1 0,0 1 0,0-1 0,0 0 0,0 1 0,0-1 0,0 1 0,0-1 0,0 1 0,0-1 0,0 0 0,0 1 0,0-1 0,-1 1 0,1-1 0,0 0 0,0 1 0,0-1 0,0 1 0,-1-1 0,1 0 0,0 1 0,0-1 0,-1 0 0,1 1 0,0-1 0,-1 0 0,1 0 0,0 1 0,-1-1 0,1 0 0,-1 0 0,1 0 0,0 1 0,-1-1 0,1 0 0,-1 0 0,1 0 0,0 0 0,-1 0 0,1 0 0,-1 0 0,1 0 0,-1 0 0,1 0 0,-1 0 0,13 5 0,-12-5 0,0-1 0,1 1 0,-1 0 0,0-1 0,0 1 0,0 0 0,1-1 0,-1 1 0,0 0 0,0-1 0,0 1 0,0-1 0,0 1 0,0 0 0,0-1 0,0 1 0,0 0 0,0-1 0,0 1 0,0-1 0,0 1 0,0 0 0,0-1 0,-1 1 0,1 0 0,0-1 0,0 1 0,0-1 0,0 1 0,-1 0 0,1 0 0,0-1 0,-1 1 0,1 0 0,0-1 0,0 1 0,-1 0 0,2 1 0,-1 0 0,1 0 0,-1 0 0,0 0 0,1 0 0,-1 0 0,0 0 0,0 0 0,0 1 0,1-1 0,-1 0 0,0 0 0,0 0 0,-1 0 0,1 0 0,0 1 0,0-1 0,-1 0 0,1 0 0,0 0 0,-1 0 0,1 0 0,-1 0 0,1 0 0,-1 0 0,0 0 0,1 0 0,-1 0 0,0 0 0,0-1 0,0 1 0,0 0 0,1 0 0,-1-1 0,0 1 0,0-1 0,0 1 0,0-1 0,-1 1 0,1-1 0,0 0 0,0 1 0,0-1 0,0 0 0,0 0 0,0 0 0,-1 0 0,1 0 0,0 0 0,0 0 0,0 0 0,0 0 0,0 0 0,0-1 0,-1 1 0,1 0 0,0-1 0,0 1 0,0-1 0,0 0 0,0 1 0,0-1 0,1 0 0,-1 1 0,-1-2 0,4 4 0,0 0 0,0-1 0,0 1 0,0 0 0,1-1 0,-1 1 0,0-1 0,1 0 0,-1 0 0,1 0 0,-1 0 0,1 0 0,0-1 0,-1 1 0,1-1 0,0 0 0,0 1 0,-1-1 0,5-1 0,-5 1 0,-1 0 0,0 0 0,0 0 0,0 0 0,0 0 0,0 0 0,0-1 0,0 1 0,1 0 0,-1-1 0,0 1 0,0-1 0,0 1 0,0-1 0,0 1 0,0-1 0,-1 0 0,1 0 0,0 1 0,0-1 0,0 0 0,-1 0 0,1 0 0,0 0 0,-1 0 0,1 0 0,-1 0 0,1 0 0,-1 0 0,1 0 0,-1 0 0,0 0 0,0 0 0,1 0 0,-1 0 0,0-1 0,0 1 0,0 0 0,0 0 0,0 0 0,-1 0 0,1 0 0,0 0 0,0 0 0,-1-1 0,1 1 0,-1-1 0,-1 0-72,1 1 1,0-1-1,0 1 0,0-1 0,-1 1 0,1 0 0,0 0 0,-1-1 1,0 1-1,1 0 0,-1 0 0,1 1 0,-1-1 0,0 0 0,0 1 1,1-1-1,-1 1 0,-3-1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1.545"/>
    </inkml:context>
    <inkml:brush xml:id="br0">
      <inkml:brushProperty name="width" value="0.05" units="cm"/>
      <inkml:brushProperty name="height" value="0.05" units="cm"/>
    </inkml:brush>
  </inkml:definitions>
  <inkml:trace contextRef="#ctx0" brushRef="#br0">0 14 24575,'3'-2'0,"-1"0"0,1 1 0,0 0 0,0-1 0,0 1 0,0 0 0,0 1 0,0-1 0,0 0 0,0 1 0,0 0 0,0 0 0,5 0 0,-6 0 0,148-2-1365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2.355"/>
    </inkml:context>
    <inkml:brush xml:id="br0">
      <inkml:brushProperty name="width" value="0.05" units="cm"/>
      <inkml:brushProperty name="height" value="0.05" units="cm"/>
    </inkml:brush>
  </inkml:definitions>
  <inkml:trace contextRef="#ctx0" brushRef="#br0">1 8 24575,'1'0'0,"3"0"0,2 0 0,4-1 0,1-1 0,1 1 0,0 0 0,1 0 0,-2 0 0,-1 1 0,0 0 0,0 0 0,0 0 0,0 0 0,-2 0 0,0 0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5.059"/>
    </inkml:context>
    <inkml:brush xml:id="br0">
      <inkml:brushProperty name="width" value="0.05" units="cm"/>
      <inkml:brushProperty name="height" value="0.05" units="cm"/>
    </inkml:brush>
  </inkml:definitions>
  <inkml:trace contextRef="#ctx0" brushRef="#br0">1 0 24575,'0'10'0,"0"13"0,1-1 0,0 0 0,6 28 0,-6-45 0,1 0 0,0 0 0,-1 0 0,1 0 0,1 0 0,-1 0 0,1 0 0,4 5 0,-5-8 0,-1 0 0,1 0 0,0-1 0,0 1 0,0-1 0,0 1 0,0-1 0,0 0 0,0 1 0,0-1 0,1 0 0,-1-1 0,0 1 0,1 0 0,-1-1 0,0 1 0,1-1 0,4 1 0,-3-2 0,0 0 0,1 0 0,-1 0 0,0 0 0,0 0 0,0-1 0,0 0 0,0 0 0,0 0 0,-1 0 0,1 0 0,-1-1 0,1 0 0,-1 0 0,0 0 0,0 0 0,0 0 0,0 0 0,-1-1 0,1 1 0,-1-1 0,0 0 0,0 0 0,2-5 0,1-5 0,1 1 0,-1-1 0,-1 0 0,-1-1 0,4-27 0,-8 31 0,-4 16 0,-2 20 0,6-20-57,1 1 0,0-1 1,0 1-1,1-1 0,0 1 0,0-1 0,0 1 0,0-1 0,1 0 0,0 1 0,0-1 1,1 0-1,-1 0 0,1 0 0,0-1 0,0 1 0,1-1 0,0 0 0,-1 0 1,1 0-1,0 0 0,1 0 0,6 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6.572"/>
    </inkml:context>
    <inkml:brush xml:id="br0">
      <inkml:brushProperty name="width" value="0.05" units="cm"/>
      <inkml:brushProperty name="height" value="0.05" units="cm"/>
    </inkml:brush>
  </inkml:definitions>
  <inkml:trace contextRef="#ctx0" brushRef="#br0">54 0 24575,'-2'1'0,"-1"-1"0,1 1 0,0 0 0,-1 0 0,1 0 0,0 0 0,0 0 0,0 1 0,-1-1 0,2 0 0,-1 1 0,0 0 0,0-1 0,0 1 0,1 0 0,-1 0 0,1 0 0,-1 0 0,1 0 0,0 1 0,0-1 0,0 0 0,0 0 0,0 1 0,0-1 0,1 1 0,-1-1 0,1 1 0,0 3 0,-3 11 0,1 0 0,0 31 0,2-38 14,0 0-1,1 0 0,0 0 0,0 0 1,1 0-1,1 0 0,0 0 1,4 10-1,-5-16-68,0-1 0,-1 0 0,1 0 0,1 0 0,-1-1 0,0 1 0,1 0 0,-1-1 0,1 0 0,0 1 0,-1-1 0,1 0 0,0 0 0,1-1 0,-1 1 0,0-1 0,0 1 0,1-1 0,-1 0 0,1 0 0,-1-1 0,1 1 0,-1-1 0,1 0 0,-1 0 0,5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8.301"/>
    </inkml:context>
    <inkml:brush xml:id="br0">
      <inkml:brushProperty name="width" value="0.05" units="cm"/>
      <inkml:brushProperty name="height" value="0.05" units="cm"/>
    </inkml:brush>
  </inkml:definitions>
  <inkml:trace contextRef="#ctx0" brushRef="#br0">103 26 24575,'-1'-2'0,"1"1"0,0 0 0,-1 0 0,1-1 0,-1 1 0,1 0 0,-1 0 0,1 0 0,-1 0 0,0 0 0,0 0 0,0 0 0,0 0 0,1 0 0,-1 0 0,0 0 0,-1 0 0,1 1 0,0-1 0,0 0 0,0 1 0,0-1 0,0 1 0,-1-1 0,1 1 0,0 0 0,0-1 0,-1 1 0,1 0 0,0 0 0,-1 0 0,0 0 0,-1 0 0,0-1 0,0 1 0,0 0 0,0 0 0,1 1 0,-1-1 0,0 0 0,0 1 0,0 0 0,1 0 0,-1 0 0,0 0 0,-4 2 0,4 0 0,1 1 0,-1-1 0,1 0 0,0 1 0,0-1 0,0 1 0,0-1 0,0 1 0,1 0 0,0 0 0,0 0 0,0 0 0,0 0 0,0 0 0,1 0 0,0 0 0,0 0 0,0 0 0,0 1 0,1-1 0,0 0 0,-1 0 0,2 0 0,0 3 0,-1-2 0,1-1 0,-1 1 0,1-1 0,0 0 0,0 0 0,1 0 0,-1 0 0,1 0 0,0 0 0,0-1 0,0 1 0,0-1 0,1 0 0,-1 0 0,1 0 0,0-1 0,0 1 0,0-1 0,0 0 0,0 0 0,6 2 0,-8-4 0,0 1 0,1 0 0,-1-1 0,0 0 0,0 1 0,1-1 0,-1 0 0,0 0 0,0 0 0,1-1 0,-1 1 0,0-1 0,0 1 0,0-1 0,1 0 0,-1 1 0,0-1 0,0 0 0,0 0 0,0-1 0,0 1 0,-1 0 0,1-1 0,0 1 0,0-1 0,-1 1 0,1-1 0,-1 0 0,0 0 0,1 0 0,-1 0 0,0 0 0,0 0 0,0 0 0,0 0 0,-1 0 0,2-4 0,-1 2 0,-1 0 0,1 0 0,-1 1 0,0-1 0,0 0 0,0 0 0,-1 0 0,1 0 0,-1 0 0,0 1 0,0-1 0,0 0 0,0 1 0,-1-1 0,1 1 0,-1-1 0,0 1 0,0 0 0,-1 0 0,1-1 0,-5-3 0,-8-7-1365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30:39.391"/>
    </inkml:context>
    <inkml:brush xml:id="br0">
      <inkml:brushProperty name="width" value="0.05" units="cm"/>
      <inkml:brushProperty name="height" value="0.05" units="cm"/>
    </inkml:brush>
  </inkml:definitions>
  <inkml:trace contextRef="#ctx0" brushRef="#br0">1 0 24575,'2'1'0,"0"-1"0,0 1 0,0 0 0,0 0 0,0 0 0,0 0 0,0 0 0,-1 0 0,1 0 0,0 1 0,0-1 0,-1 1 0,1-1 0,-1 1 0,0-1 0,1 1 0,-1 0 0,1 2 0,23 39 0,-22-36 0,7 13 0,0 0 0,-1 1 0,-1 1 0,10 43 0,-17-60 0,0 1 0,0 0 0,0 0 0,-1 0 0,0-1 0,0 1 0,-1 0 0,0 0 0,0 0 0,0-1 0,0 1 0,-1 0 0,0-1 0,0 0 0,-1 1 0,1-1 0,-1 0 0,0 0 0,-1 0 0,1-1 0,-1 1 0,0-1 0,0 0 0,-6 5 0,-10 7-1365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7:44.913"/>
    </inkml:context>
    <inkml:brush xml:id="br0">
      <inkml:brushProperty name="width" value="0.1" units="cm"/>
      <inkml:brushProperty name="height" value="0.1" units="cm"/>
    </inkml:brush>
  </inkml:definitions>
  <inkml:trace contextRef="#ctx0" brushRef="#br0">1 2505 24575,'0'-13'0,"1"0"0,1 1 0,0-1 0,1 1 0,1 0 0,-1 0 0,2 0 0,5-12 0,10-13 0,25-37 0,-38 63 0,31-47 0,2 2 0,3 2 0,2 1 0,72-64 0,-78 84 0,2 1 0,0 2 0,2 2 0,1 2 0,2 1 0,77-29 0,-41 27 0,112-22 0,89 1 0,130 19 0,2 33 0,-392-3 0,131 4 0,-2 1 0,223-19 0,-246-5 0,-2-6 0,238-76 0,69-67 0,-332 120 0,-1-5 0,102-72 0,-129 67 0,119-115 0,30-26 0,-88 102 0,4 6 0,4 6 0,4 7 0,251-95 0,-271 122-1365,-91 35-5461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7:55.801"/>
    </inkml:context>
    <inkml:brush xml:id="br0">
      <inkml:brushProperty name="width" value="0.1" units="cm"/>
      <inkml:brushProperty name="height" value="0.1" units="cm"/>
    </inkml:brush>
  </inkml:definitions>
  <inkml:trace contextRef="#ctx0" brushRef="#br0">108 35 24575,'-5'3'0,"0"0"0,0 0 0,-1 0 0,1 0 0,-1-1 0,-10 3 0,-9 5 0,23-9 0,0 0 0,0 0 0,0 0 0,0 0 0,0 0 0,0 1 0,0-1 0,0 1 0,0 0 0,1 0 0,-1-1 0,1 1 0,-1 0 0,1 0 0,0 0 0,0 0 0,0 1 0,0-1 0,0 0 0,0 0 0,0 4 0,1-4 0,0 1 0,0-1 0,0 0 0,1 0 0,-1 0 0,0 0 0,1 0 0,0 1 0,-1-1 0,1 0 0,0 0 0,0 0 0,0-1 0,0 1 0,1 0 0,-1 0 0,0-1 0,1 1 0,-1 0 0,1-1 0,0 0 0,-1 1 0,4 1 0,1 0 0,0 1 0,0-1 0,0-1 0,1 1 0,-1-1 0,1 0 0,-1-1 0,1 0 0,-1 0 0,1 0 0,0-1 0,-1 1 0,1-2 0,0 1 0,0-1 0,7-2 0,-12 2 0,1 0 0,-1 0 0,0-1 0,0 0 0,0 1 0,0-1 0,-1 0 0,1 0 0,0 0 0,-1 0 0,0 0 0,1 0 0,-1 0 0,0 0 0,0-1 0,0 1 0,0 0 0,0-1 0,-1 1 0,1-1 0,-1 1 0,1-4 0,1-8 0,-1 0 0,-1-22 0,0 32 0,0 2 0,0 0 0,-1 0 0,1 0 0,-1 0 0,1 0 0,-1 0 0,1 0 0,-1 1 0,0-1 0,0 0 0,0 0 0,0 1 0,0-1 0,0 0 0,-1 1 0,1-1 0,-3-2 0,1 2 0,-1 0 0,1 0 0,-1 0 0,1 0 0,-1 0 0,1 1 0,-1-1 0,-7-1 0,6 2 0,0 0 0,0 0 0,1 1 0,-1-1 0,0 1 0,0 0 0,0 1 0,1-1 0,-1 1 0,0 0 0,1 0 0,-1 0 0,0 1 0,1 0 0,-9 4 0,11-5 0,0 1 0,0-1 0,0 1 0,1 0 0,-1 0 0,0-1 0,1 1 0,-1 0 0,1 0 0,0 1 0,-1-1 0,1 0 0,0 0 0,0 1 0,1-1 0,-1 0 0,0 1 0,1-1 0,0 1 0,-1-1 0,1 1 0,0-1 0,0 1 0,0-1 0,1 1 0,-1-1 0,0 1 0,1-1 0,0 1 0,0-1 0,-1 0 0,2 1 0,-1-1 0,0 0 0,0 0 0,1 0 0,-1 0 0,1 0 0,-1 0 0,1 0 0,3 2 0,-2-1 0,-1-1 0,1 0 0,-1 1 0,1-1 0,0 0 0,0-1 0,0 1 0,0-1 0,1 1 0,-1-1 0,6 2 0,-6-3 0,-1 0 0,0-1 0,0 1 0,0-1 0,1 1 0,-1-1 0,0 0 0,0 1 0,0-1 0,0 0 0,0 0 0,0-1 0,-1 1 0,1 0 0,0-1 0,0 1 0,-1-1 0,1 1 0,2-4 0,-1 1 0,0 1 0,-1-1 0,1 0 0,-1 0 0,0 0 0,0 0 0,0 0 0,0 0 0,-1 0 0,0 0 0,2-7 0,-3 10 0,0 0 0,0-1 0,0 1 0,0 0 0,0-1 0,0 1 0,0 0 0,-1-1 0,1 1 0,0 0 0,-1-1 0,1 1 0,-1 0 0,1 0 0,-1 0 0,0-1 0,1 1 0,-1 0 0,0 0 0,0 0 0,0 0 0,0 0 0,0 1 0,0-1 0,0 0 0,0 0 0,0 1 0,0-1 0,-1 0 0,1 1 0,0-1 0,0 1 0,-1-1 0,1 1 0,0 0 0,-1 0 0,1 0 0,0 0 0,-1 0 0,1 0 0,-2 0 0,-59 1-1365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08:00.023"/>
    </inkml:context>
    <inkml:brush xml:id="br0">
      <inkml:brushProperty name="width" value="0.1" units="cm"/>
      <inkml:brushProperty name="height" value="0.1" units="cm"/>
    </inkml:brush>
  </inkml:definitions>
  <inkml:trace contextRef="#ctx0" brushRef="#br0">35 108 24575,'0'4'0,"1"0"0,-1-1 0,1 1 0,0-1 0,0 1 0,0-1 0,0 1 0,0-1 0,1 0 0,0 0 0,-1 0 0,1 1 0,0-2 0,1 1 0,-1 0 0,0 0 0,1-1 0,0 1 0,-1-1 0,1 0 0,0 0 0,0 0 0,0 0 0,1 0 0,-1-1 0,0 1 0,5 0 0,-6-1 0,1 0 0,0-1 0,0 1 0,0-1 0,0 1 0,-1-1 0,1 0 0,0 0 0,0-1 0,0 1 0,0 0 0,0-1 0,-1 0 0,1 0 0,0 0 0,-1 0 0,1 0 0,0 0 0,-1-1 0,1 1 0,-1-1 0,0 1 0,0-1 0,1 0 0,-1 0 0,0 0 0,-1-1 0,1 1 0,0 0 0,-1-1 0,1 1 0,-1-1 0,0 1 0,2-5 0,-1 1 0,0 1 0,0-1 0,-1 0 0,0 0 0,0 0 0,0 0 0,-1 0 0,-1-9 0,1 11 0,0 1 0,-1 0 0,1 0 0,-1 0 0,0 0 0,0 0 0,0 0 0,-1 1 0,1-1 0,-1 0 0,1 0 0,-1 1 0,0-1 0,0 1 0,0 0 0,0 0 0,0-1 0,-4-1 0,1 1 0,0-1 0,-1 1 0,0 0 0,0 0 0,0 1 0,0-1 0,0 1 0,-8-1 0,12 3 0,0-1 0,-1 1 0,1 0 0,0 0 0,0 0 0,0 0 0,-1 0 0,1 1 0,0-1 0,0 1 0,0-1 0,-1 1 0,1 0 0,0 0 0,0 0 0,0 0 0,0 0 0,1 0 0,-1 1 0,0-1 0,0 0 0,1 1 0,-1 0 0,1-1 0,-1 1 0,1 0 0,-1 2 0,-9 12 0,-14 27 0,24-40 0,0-1 0,-1 1 0,1 0 0,1 0 0,-1 0 0,0 0 0,1-1 0,-1 1 0,1 0 0,0 0 0,0 0 0,0 0 0,1 4 0,0-5 0,0 0 0,0 0 0,0 0 0,0 0 0,0 0 0,1 0 0,-1 0 0,1 0 0,-1-1 0,1 1 0,0-1 0,0 1 0,0-1 0,0 0 0,0 1 0,0-1 0,0 0 0,0 0 0,0-1 0,0 1 0,0 0 0,5 0 0,-4 0 0,0-1 0,0 1 0,-1-1 0,1 0 0,0 0 0,0 0 0,0 0 0,-1 0 0,1-1 0,0 1 0,0-1 0,-1 0 0,1 0 0,0 0 0,-1 0 0,1 0 0,-1 0 0,4-3 0,-4 2 0,0 0 0,1 0 0,-1-1 0,0 1 0,0-1 0,0 1 0,0-1 0,-1 0 0,1 0 0,-1 0 0,1 0 0,-1 0 0,0 0 0,0 0 0,0-6 0,-1 3 0,0 1 0,0-1 0,-1 0 0,0 0 0,0 0 0,-1 1 0,-4-11 0,-9-17 0,15 33 0,-1-1 0,1 1 0,0-1 0,0 1 0,0-1 0,-1 1 0,1-1 0,0 1 0,-1-1 0,1 1 0,0 0 0,-1-1 0,1 1 0,-1-1 0,1 1 0,-1 0 0,1-1 0,0 1 0,-1 0 0,1 0 0,-1-1 0,0 1 0,1 0 0,-1 0 0,1 0 0,-1 0 0,1-1 0,-1 1 0,1 0 0,-1 0 0,0 0 0,1 0 0,-1 0 0,1 1 0,-1-1 0,1 0 0,-1 0 0,1 0 0,-1 0 0,1 1 0,-1-1 0,1 0 0,-1 0 0,1 1 0,-1-1 0,1 0 0,-1 1 0,1-1 0,-1 1 0,1-1 0,0 1 0,-1-1 0,1 0 0,0 1 0,0-1 0,-1 1 0,1-1 0,0 2 0,-1 1 0,0 0 0,0 0 0,1 0 0,-1 0 0,1 1 0,0-1 0,0 0 0,1 4 0,4 8 0,-5-15 0,0 0 0,0 1 0,1-1 0,-1 0 0,0 0 0,1 0 0,-1 1 0,0-1 0,1 0 0,-1 0 0,0 0 0,1 1 0,-1-1 0,0 0 0,1 0 0,-1 0 0,0 0 0,1 0 0,-1 0 0,1 0 0,-1 0 0,0 0 0,1 0 0,-1 0 0,0 0 0,1 0 0,-1 0 0,0-1 0,1 1 0,-1 0 0,0 0 0,1-1 0,1 0-57,-1-1-1,1 1 1,-1-1-1,0 0 1,1 1-1,-1-1 1,0 0 0,0 0-1,0 0 1,-1 0-1,1 0 1,0 0-1,-1 0 1,1 0-1,-1 0 1,0 0-1,0 0 1,0-3-1,0 4-215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09.005"/>
    </inkml:context>
    <inkml:brush xml:id="br0">
      <inkml:brushProperty name="width" value="0.05" units="cm"/>
      <inkml:brushProperty name="height" value="0.05" units="cm"/>
    </inkml:brush>
  </inkml:definitions>
  <inkml:trace contextRef="#ctx0" brushRef="#br0">70 80 24575,'0'-5'0,"0"-1"0,-1 0 0,0 1 0,0-1 0,0 1 0,-4-9 0,5 13 0,-1 0 0,1 0 0,0 0 0,-1 1 0,1-1 0,-1 0 0,1 0 0,0 1 0,-1-1 0,0 0 0,1 1 0,-1-1 0,1 0 0,-1 1 0,0-1 0,0 1 0,1-1 0,-1 1 0,0-1 0,0 1 0,1 0 0,-1-1 0,0 1 0,0 0 0,0 0 0,0-1 0,0 1 0,0 0 0,1 0 0,-1 0 0,0 0 0,0 0 0,0 0 0,0 1 0,0-1 0,0 0 0,1 0 0,-1 0 0,0 1 0,0-1 0,0 1 0,1-1 0,-1 1 0,0-1 0,0 1 0,1-1 0,-1 1 0,0-1 0,1 1 0,-1 0 0,1-1 0,-2 2 0,2-1 0,-1-1 0,1 0 0,0 1 0,-1-1 0,1 0 0,0 1 0,-1-1 0,1 0 0,0 1 0,-1-1 0,1 1 0,0-1 0,0 1 0,-1-1 0,1 0 0,0 1 0,0-1 0,0 1 0,0-1 0,0 1 0,0-1 0,0 1 0,0-1 0,0 1 0,0-1 0,0 1 0,0-1 0,0 1 0,0-1 0,0 1 0,0-1 0,0 1 0,1-1 0,-1 1 0,0-1 0,0 1 0,1-1 0,-1 1 0,23 10 0,-20-10 0,1 0 0,-1 0 0,1-1 0,-1 1 0,1-1 0,0 0 0,-1 0 0,1 0 0,0 0 0,-1-1 0,1 0 0,6-1 0,-9 1 0,0 1 0,0-1 0,-1 0 0,1 1 0,0-1 0,-1 1 0,1-1 0,0 0 0,-1 0 0,1 1 0,-1-1 0,1 0 0,-1 0 0,1 0 0,-1 1 0,0-1 0,1 0 0,-1 0 0,0 0 0,0 0 0,0 0 0,1 0 0,-1 0 0,0 0 0,0 0 0,0 0 0,-1 0 0,1 1 0,0-1 0,0 0 0,0 0 0,-1 0 0,1 0 0,-1 0 0,1 0 0,0 1 0,-1-1 0,1 0 0,-2-1 0,1 1 0,0 0 0,0 0 0,0 0 0,0 0 0,0 0 0,-1 0 0,1 0 0,0 0 0,-1 0 0,1 1 0,0-1 0,-1 1 0,1-1 0,-1 1 0,1-1 0,-1 1 0,1 0 0,-1-1 0,1 1 0,-1 0 0,0 0 0,1 0 0,-3 1 0,1 0 0,0 0 0,0 0 0,0 0 0,1 0 0,-1 0 0,0 1 0,1-1 0,-1 1 0,1 0 0,-1 0 0,1 0 0,0 0 0,0 0 0,0 0 0,0 0 0,0 1 0,0-1 0,1 1 0,-1 0 0,1-1 0,0 1 0,0 0 0,0 0 0,0 0 0,-1 3 0,2-5 0,0 1 0,0-1 0,0 0 0,0 1 0,0-1 0,1 0 0,-1 1 0,0-1 0,0 0 0,1 0 0,-1 1 0,1-1 0,-1 0 0,1 0 0,0 0 0,-1 0 0,1 0 0,0 1 0,0-1 0,0-1 0,2 3 0,-1-2 0,0 1 0,0-1 0,1 0 0,-1-1 0,0 1 0,1 0 0,-1-1 0,0 1 0,1-1 0,-1 0 0,1 0 0,-1 0 0,1 0 0,-1 0 0,1 0 0,2-1 0,-3 1 0,0-1 0,-1 1 0,1-1 0,0 1 0,0-1 0,-1 1 0,1-1 0,-1 0 0,1 0 0,0 0 0,-1 0 0,0 0 0,1 0 0,-1 0 0,0 0 0,1-1 0,-1 1 0,0 0 0,0-1 0,0 1 0,0-1 0,0 0 0,-1 1 0,1-1 0,0 1 0,-1-1 0,1 0 0,-1 0 0,0 1 0,1-1 0,-1 0 0,0 0 0,0 0 0,0 1 0,0-1 0,-1-2 0,1 2 0,-1 0 0,1 0 0,-1-1 0,1 1 0,-1 0 0,0 0 0,0 0 0,0 0 0,0 1 0,0-1 0,0 0 0,-1 0 0,1 1 0,-1-1 0,1 0 0,-1 1 0,0 0 0,1-1 0,-1 1 0,0 0 0,0 0 0,0 0 0,0 0 0,0 0 0,0 0 0,0 1 0,0-1 0,0 1 0,0-1 0,-3 1 0,3-1 0,0 1 0,0 0 0,0 0 0,0 0 0,0-1 0,0 2 0,0-1 0,0 0 0,0 0 0,0 1 0,1-1 0,-1 1 0,0-1 0,0 1 0,0 0 0,0 0 0,1 0 0,-1 0 0,0 0 0,1 0 0,-1 0 0,1 1 0,-1-1 0,1 1 0,0-1 0,-1 1 0,1-1 0,0 1 0,0 0 0,0-1 0,0 1 0,0 0 0,1 0 0,-1 0 0,1 0 0,-2 3 0,3-2 0,-1-1 0,1 0 0,-1 0 0,1 1 0,0-1 0,0 0 0,0 0 0,0 0 0,0 0 0,0 0 0,0 0 0,1 0 0,-1 0 0,1 0 0,-1-1 0,1 1 0,0-1 0,0 1 0,0-1 0,0 0 0,0 1 0,0-1 0,0 0 0,0 0 0,0-1 0,0 1 0,1 0 0,-1-1 0,0 1 0,1-1 0,3 0 0,-8 0 0,0-1 0,0 1 0,0-1 0,0 0 0,0 1 0,0-1 0,0 0 0,0 0 0,1-1 0,-1 1 0,0 0 0,1 0 0,-1-1 0,1 1 0,0-1 0,-1 1 0,1-1 0,0 0 0,0 0 0,0 1 0,0-1 0,0 0 0,1 0 0,-1 0 0,0 0 0,1 0 0,-1 0 0,1 0 0,0 0 0,0 0 0,0 0 0,0 0 0,0 0 0,0 0 0,1 0 0,-1 0 0,0 0 0,1 0 0,0 0 0,-1 0 0,1 0 0,0 0 0,0 0 0,0 1 0,0-1 0,1 0 0,-1 1 0,0-1 0,1 1 0,-1-1 0,1 1 0,-1-1 0,1 1 0,0 0 0,0 0 0,-1 0 0,1 0 0,0 0 0,0 1 0,0-1 0,0 0 0,0 1 0,3-1 0,-7 2-57,-1-1-1,1 1 1,-1 0 0,1 0-1,0 0 1,-1 0-1,1 1 1,0-1-1,0 0 1,0 1 0,0 0-1,0-1 1,1 1-1,-4 4 1,3-4-447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26.658"/>
    </inkml:context>
    <inkml:brush xml:id="br0">
      <inkml:brushProperty name="width" value="0.035" units="cm"/>
      <inkml:brushProperty name="height" value="0.035" units="cm"/>
      <inkml:brushProperty name="color" value="#00A0D7"/>
    </inkml:brush>
  </inkml:definitions>
  <inkml:trace contextRef="#ctx0" brushRef="#br0">0 2467 24575,'0'0'0,"0"0"0,0 0 0,0 0 0,0 26 0,49-174 0,4 16 0,5 1 0,146-236 0,-123 249 0,5 4 0,5 4 0,127-119 0,-105 120 0,5 5 0,5 5 0,4 6 0,3 5 0,5 7 0,256-115 0,283-55 0,-565 219 0,1 5 0,2 4 0,192-12 0,-153 29 0,0 8 0,193 25 0,-260-16 0,362 50 0,-9 38 0,-219-16 0,-125-45 0,-85-34-341,0-1 0,1-1-1,11 3 1,-5-4-6485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8:10:30.623"/>
    </inkml:context>
    <inkml:brush xml:id="br0">
      <inkml:brushProperty name="width" value="0.035" units="cm"/>
      <inkml:brushProperty name="height" value="0.035" units="cm"/>
      <inkml:brushProperty name="color" value="#00A0D7"/>
    </inkml:brush>
  </inkml:definitions>
  <inkml:trace contextRef="#ctx0" brushRef="#br0">36 1 24575,'0'0'0,"0"0"0,0 0 0,0 0 0,-12 7 0,10-6 0,0-1 0,1 1 0,-1 0 0,1 0 0,-1 0 0,1 1 0,0-1 0,-1 0 0,1 0 0,0 1 0,0-1 0,0 1 0,0-1 0,0 1 0,0-1 0,0 1 0,0 0 0,0 2 0,1-3 0,1 1 0,-1-1 0,0 1 0,1 0 0,0-1 0,-1 1 0,1-1 0,0 1 0,0-1 0,0 0 0,0 1 0,0-1 0,0 0 0,0 1 0,0-1 0,0 0 0,1 0 0,-1 0 0,0 0 0,3 1 0,11 8 0,0-1 0,0-1 0,1 0 0,0-1 0,32 10 0,89 13 0,-21-6 0,-115-24 0,1 0 0,-1 1 0,0-1 0,1 1 0,-1-1 0,0 1 0,0-1 0,1 1 0,-1 0 0,0-1 0,0 1 0,0 0 0,0 0 0,0 0 0,0 0 0,0 0 0,0 0 0,0 0 0,-1 0 0,1 0 0,0 0 0,-1 1 0,1-1 0,0 0 0,-1 0 0,0 1 0,1-1 0,-1 0 0,0 1 0,0-1 0,0 1 0,0-1 0,0 0 0,0 3 0,-1 3 0,-1 0 0,0 0 0,0-1 0,-1 1 0,-5 9 0,6-11 0,-24 47 0,-66 94 0,-48 37 0,137-180-45,-14 18-395,0 0 0,-26 22 0,35-37-6386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4:49:35.137"/>
    </inkml:context>
    <inkml:brush xml:id="br0">
      <inkml:brushProperty name="width" value="0.05" units="cm"/>
      <inkml:brushProperty name="height" value="0.05" units="cm"/>
      <inkml:brushProperty name="color" value="#FFC000"/>
    </inkml:brush>
  </inkml:definitions>
  <inkml:trace contextRef="#ctx0" brushRef="#br0">1 2 24575,'86'-2'0,"94"4"0,-171-1 0,-1 0 0,0 1 0,0 0 0,0 1 0,0 0 0,0 0 0,0 0 0,-1 1 0,14 8 0,0 4 0,34 33 0,-33-28 0,187 205 0,-203-218 0,124 171 0,-87-114 0,55 63 0,-28-48 0,4-3 0,4-3 0,132 97 0,-73-88 0,-58-38 0,15 7 0,-63-37 0,0 2 0,-2 1 0,0 1 0,-1 1 0,46 44 0,100 134 0,-127-146 0,-22-21 0,2-2 0,1-1 0,54 41 0,134 92 0,95 62 0,-298-217 0,0-1 0,0-1 0,0 0 0,1 0 0,-1-2 0,1 1 0,0-2 0,-1 0 0,1 0 0,21-3 0,-13 1 0,0 2 0,-1 0 0,27 6 0,217 46 0,-236-46 0,130 33 0,-137-33 0,0 0 0,-1 2 0,0 1 0,39 25 0,-49-26 0,0 1 0,0 1 0,-1 0 0,10 15 0,14 14 0,6-1 0,2-1 0,1-2 0,2-2 0,51 29 0,-12-21 0,-55-29 0,45 28 0,-52-28 0,1-1 0,0 0 0,1-2 0,45 13 0,-48-15 34,0 1 0,39 23 0,-5-2-1501,-45-25-5359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4:49:43.518"/>
    </inkml:context>
    <inkml:brush xml:id="br0">
      <inkml:brushProperty name="width" value="0.05" units="cm"/>
      <inkml:brushProperty name="height" value="0.05" units="cm"/>
      <inkml:brushProperty name="color" value="#6390BE"/>
    </inkml:brush>
  </inkml:definitions>
  <inkml:trace contextRef="#ctx0" brushRef="#br0">1 3079 24575,'56'-4'0,"0"-2"0,-1-3 0,0-2 0,57-19 0,-6 3 0,156-43 0,-41 24 0,-185 40 0,20-3 0,106-4 0,-102 11 0,82-14 0,-16 0 0,178-33 0,-221 32 0,-38 8 0,47-9 0,155-12 0,-226 28 0,-1-1 0,1 0 0,-1-2 0,0 0 0,21-8 0,98-48 0,-66 28 0,-56 26 0,22-9 0,-1-2 0,60-37 0,-86 46 0,0 0 0,-1-1 0,0 0 0,0 0 0,-1-1 0,-1-1 0,0 0 0,0 0 0,-1-1 0,-1 0 0,7-17 0,12-21 0,2 1 0,2 2 0,2 1 0,2 1 0,52-54 0,-67 77 0,-1-2 0,-2 0 0,0 0 0,-2-2 0,18-44 0,40-150 0,-23 62 0,-9 33 0,-20 59 0,39-88 0,70-88 0,-51 102 0,-61 110 0,1 0 0,1 1 0,2 1 0,0 1 0,31-30 0,-16 15 0,-28 33 0,-1 1 0,1 0 0,14-13 0,4 3 0,38-22 0,-22 15 0,27-28 0,-53 40 0,0 1 0,1 1 0,24-15 0,-19 15 0,38-31 0,-45 31 0,1 0 0,1 1 0,0 1 0,20-10 0,45-4 119,-30 10-1603,-39 9-5342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4:59:25.077"/>
    </inkml:context>
    <inkml:brush xml:id="br0">
      <inkml:brushProperty name="width" value="0.05" units="cm"/>
      <inkml:brushProperty name="height" value="0.05" units="cm"/>
      <inkml:brushProperty name="color" value="#FFC000"/>
    </inkml:brush>
  </inkml:definitions>
  <inkml:trace contextRef="#ctx0" brushRef="#br0">1 1 24575,'5'2'0,"0"1"0,0-1 0,-1 1 0,1 0 0,-1 1 0,1-1 0,-1 1 0,0 0 0,0 0 0,0 0 0,-1 0 0,5 8 0,4 3 0,52 48 0,3-2 0,145 100 0,113 42 0,43-27 0,-202-103 0,225 81 0,-83-39 0,-53-27 0,-150-52 0,52 15 0,71 1 0,-179-43 0,1-2 0,60 0 0,41 10 0,-100-9 0,84 2 0,-97-11 0,0 2 0,0 2 0,44 8 0,-67-9 0,1 0 0,-1-1 0,17-1 0,-19-1 0,0 1 0,-1 1 0,1 0 0,0 1 0,16 4 0,-12-2 0,0-1 0,0-1 0,0 0 0,23-1 0,46 7 0,208 38 0,-263-42 0,0-1 0,1-2 0,42-3 0,-38 0 0,1 2 0,38 4 0,41 15 0,-85-14-455,0-1 0,57-2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4:59:46.301"/>
    </inkml:context>
    <inkml:brush xml:id="br0">
      <inkml:brushProperty name="width" value="0.05" units="cm"/>
      <inkml:brushProperty name="height" value="0.05" units="cm"/>
      <inkml:brushProperty name="color" value="#6390BE"/>
    </inkml:brush>
  </inkml:definitions>
  <inkml:trace contextRef="#ctx0" brushRef="#br0">0 1420 24575,'1'-5'0,"0"0"0,0 0 0,0 0 0,0 1 0,1-1 0,0 0 0,0 0 0,0 1 0,1-1 0,5-7 0,37-45 0,-27 36 0,27-28 0,2 2 0,2 2 0,79-55 0,-2 1 0,-84 67 0,92-52 0,-15 11 0,-68 40 0,1 3 0,1 1 0,76-27 0,99-11 0,-24 8 0,-35 14 0,-54 16 0,44-3 0,-22 5 0,281-80 0,-268 64 0,111-28 0,-213 59 0,200-43 0,-120 35 0,1 5 0,147 1 0,-75 5 0,488 9-1365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15:35.610"/>
    </inkml:context>
    <inkml:brush xml:id="br0">
      <inkml:brushProperty name="width" value="0.05" units="cm"/>
      <inkml:brushProperty name="height" value="0.05" units="cm"/>
      <inkml:brushProperty name="color" value="#98544C"/>
    </inkml:brush>
  </inkml:definitions>
  <inkml:trace contextRef="#ctx0" brushRef="#br0">1 32 24575,'0'-1'0,"0"0"0,1 0 0,-1 0 0,1 0 0,-1 0 0,1 1 0,0-1 0,-1 0 0,1 0 0,0 1 0,0-1 0,-1 0 0,1 1 0,0-1 0,0 1 0,0-1 0,0 1 0,0-1 0,0 1 0,0 0 0,-1-1 0,1 1 0,0 0 0,0 0 0,2 0 0,35-6 0,-26 5 0,16-3 0,-1 1 0,1 1 0,0 2 0,-1 0 0,1 2 0,0 1 0,27 7 0,12 1 0,105 2 0,-74-8 0,346 14 0,-290-15 0,246 37 0,-359-36 0,14 6 0,0 3 0,82 31 0,-57-17 0,471 169 0,-492-177 0,0 3 0,-1 3 0,-2 2 0,-1 2 0,-1 3 0,-2 2 0,-1 3 0,72 69 0,-23-4 0,107 144 0,-9-8 0,-172-204 0,199 239 0,-188-236 0,2-1 0,1-1 0,1-3 0,75 47 0,-47-43 0,2-2 0,1-4 0,1-2 0,100 24 0,125 13 0,-216-48 0,-48-9 0,1-3 0,59 6 0,120 5 0,42 1 0,163 6 0,-111 19 0,-294-38 0,-1 1 0,1 0 0,-1 0 0,-1 2 0,1-1 0,-1 2 0,13 11 0,13 8 0,178 127-1365,-208-149-5461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15:44.020"/>
    </inkml:context>
    <inkml:brush xml:id="br0">
      <inkml:brushProperty name="width" value="0.05" units="cm"/>
      <inkml:brushProperty name="height" value="0.05" units="cm"/>
      <inkml:brushProperty name="color" value="#6390BE"/>
    </inkml:brush>
  </inkml:definitions>
  <inkml:trace contextRef="#ctx0" brushRef="#br0">1 3002 24575,'2'-3'0,"1"0"0,-1 0 0,1 1 0,-1-1 0,1 1 0,0-1 0,0 1 0,0 0 0,0 0 0,1 1 0,4-3 0,7-5 0,16-16 0,53-56 0,-62 57 0,1 1 0,1 1 0,1 1 0,29-18 0,-22 21 0,1 2 0,1 1 0,0 2 0,69-17 0,-39 17 0,123-10 0,14-1 0,40-3 0,73 9 0,-103 4 0,-108 5 0,121-25 0,-8-1 0,198-50 0,-210 58 0,29-5 0,-183 23 0,-1-3 0,-1-1 0,0-3 0,-1-1 0,0-3 0,54-31 0,-55 19 0,-1-2 0,50-47 0,-32 25 0,-40 34 0,0 0 0,-1-2 0,-2-1 0,0 0 0,22-39 0,65-146 0,-78 147 0,-12 31 0,1 0 0,1 1 0,1 2 0,2 0 0,1 1 0,47-44 0,15-11 0,-52 48 0,2 1 0,49-35 0,-60 52 0,-13 8 0,1 0 0,0 1 0,1 1 0,0 0 0,0 0 0,18-5 0,94-33 0,-61 21 0,87-21 0,-68 24 0,0-3 0,107-48 0,147-94 0,-25-1 0,-247 131 0,-29 17 0,-1-2 0,48-37 0,-31 19 0,76-42 0,12-9 0,-80 55-1365,-48 30-5461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5:11:31.915"/>
    </inkml:context>
    <inkml:brush xml:id="br0">
      <inkml:brushProperty name="width" value="0.05" units="cm"/>
      <inkml:brushProperty name="height" value="0.05" units="cm"/>
      <inkml:brushProperty name="color" value="#6390BE"/>
    </inkml:brush>
  </inkml:definitions>
  <inkml:trace contextRef="#ctx0" brushRef="#br0">1 3002 24575,'2'-3'0,"1"0"0,-1 0 0,1 1 0,-1-1 0,1 1 0,0-1 0,0 1 0,0 0 0,0 0 0,1 1 0,4-3 0,7-5 0,16-16 0,53-56 0,-62 57 0,1 1 0,1 1 0,1 1 0,29-18 0,-22 21 0,1 2 0,1 1 0,0 2 0,69-17 0,-39 17 0,123-10 0,14-1 0,40-3 0,73 9 0,-103 4 0,-108 5 0,121-25 0,-8-1 0,198-50 0,-210 58 0,29-5 0,-183 23 0,-1-3 0,-1-1 0,0-3 0,-1-1 0,0-3 0,54-31 0,-55 19 0,-1-2 0,50-47 0,-32 25 0,-40 34 0,0 0 0,-1-2 0,-2-1 0,0 0 0,22-39 0,65-146 0,-78 147 0,-12 31 0,1 0 0,1 1 0,1 2 0,2 0 0,1 1 0,47-44 0,15-11 0,-52 48 0,2 1 0,49-35 0,-60 52 0,-13 8 0,1 0 0,0 1 0,1 1 0,0 0 0,0 0 0,18-5 0,94-33 0,-61 21 0,87-21 0,-68 24 0,0-3 0,107-48 0,147-94 0,-25-1 0,-247 131 0,-29 17 0,-1-2 0,48-37 0,-31 19 0,76-42 0,12-9 0,-80 55-1365,-48 30-5461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30.256"/>
    </inkml:context>
    <inkml:brush xml:id="br0">
      <inkml:brushProperty name="width" value="0.05" units="cm"/>
      <inkml:brushProperty name="height" value="0.05" units="cm"/>
      <inkml:brushProperty name="color" value="#00A0D7"/>
    </inkml:brush>
  </inkml:definitions>
  <inkml:trace contextRef="#ctx0" brushRef="#br0">1 398 24575,'0'-1'0,"1"0"0,-1-1 0,1 1 0,-1 0 0,1 0 0,0 0 0,0 0 0,-1 0 0,1 0 0,0 0 0,0 0 0,0 0 0,0 0 0,0 0 0,0 1 0,0-1 0,1 0 0,-1 1 0,0-1 0,0 1 0,0-1 0,1 1 0,-1 0 0,3-1 0,38-8 0,-33 8 0,319-75 0,-120 26 0,-41 8 0,25-5 0,50-11 0,-126 34-682,134-45-1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31.481"/>
    </inkml:context>
    <inkml:brush xml:id="br0">
      <inkml:brushProperty name="width" value="0.05" units="cm"/>
      <inkml:brushProperty name="height" value="0.05" units="cm"/>
      <inkml:brushProperty name="color" value="#00A0D7"/>
    </inkml:brush>
  </inkml:definitions>
  <inkml:trace contextRef="#ctx0" brushRef="#br0">0 1 24575,'21'1'0,"0"1"0,-1 2 0,1 0 0,24 8 0,-22-5 0,0-1 0,-1-1 0,26 1 0,-47-6 0,0 0 0,-1 0 0,1 0 0,-1-1 0,1 1 0,-1 0 0,1 0 0,0 1 0,-1-1 0,1 0 0,-1 0 0,1 0 0,0 0 0,-1 0 0,1 1 0,-1-1 0,1 0 0,-1 0 0,1 1 0,-1-1 0,1 0 0,-1 1 0,1-1 0,-1 1 0,1-1 0,-1 1 0,0-1 0,1 0 0,-1 1 0,0-1 0,1 1 0,-1 0 0,0-1 0,0 1 0,1-1 0,-1 1 0,0 0 0,-13 22 0,-36 19 0,46-40 0,-80 75 0,54-48 0,23-24-1365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34.276"/>
    </inkml:context>
    <inkml:brush xml:id="br0">
      <inkml:brushProperty name="width" value="0.05" units="cm"/>
      <inkml:brushProperty name="height" value="0.05" units="cm"/>
      <inkml:brushProperty name="color" value="#00A0D7"/>
    </inkml:brush>
  </inkml:definitions>
  <inkml:trace contextRef="#ctx0" brushRef="#br0">133 26 24575,'1'-1'0,"-1"1"0,0-1 0,0 0 0,0 0 0,0 0 0,0 0 0,0 0 0,0 0 0,0 0 0,0 0 0,0 0 0,-1 0 0,1 1 0,0-1 0,-1 0 0,1 0 0,-1 0 0,1 0 0,-1 1 0,1-1 0,-1 0 0,1 0 0,-1 1 0,0-1 0,1 0 0,-1 1 0,0-1 0,1 1 0,-1-1 0,0 1 0,0-1 0,0 1 0,-1-1 0,-1 1 0,1 0 0,-1 1 0,1-1 0,-1 1 0,1-1 0,-1 1 0,1 0 0,0 0 0,-1 0 0,1 0 0,0 0 0,-3 3 0,-5 2 0,1 1 0,0 1 0,1-1 0,0 1 0,-8 10 0,12-12 0,1-1 0,0 1 0,1 1 0,-1-1 0,1 0 0,0 1 0,1-1 0,-1 1 0,1-1 0,0 1 0,1 0 0,0-1 0,0 1 0,0 0 0,1-1 0,0 1 0,0-1 0,1 1 0,0-1 0,0 1 0,1-1 0,-1 0 0,1 0 0,0 0 0,1 0 0,0-1 0,0 1 0,0-1 0,0 0 0,1 0 0,0-1 0,0 1 0,0-1 0,0 0 0,1 0 0,0-1 0,-1 0 0,1 0 0,1 0 0,9 3 0,2-1 0,-1-1 0,1-1 0,0-1 0,0 0 0,0-1 0,0-1 0,19-2 0,-35 2 0,-1 0 0,0-1 0,1 1 0,-1 0 0,0-1 0,1 1 0,-1-1 0,0 1 0,0-1 0,1 0 0,-1 1 0,0-1 0,0 0 0,0 0 0,0 0 0,0 0 0,0 0 0,0 0 0,-1 0 0,1 0 0,0 0 0,0 0 0,0-2 0,1-1 0,-1-1 0,0 1 0,1 0 0,-2 0 0,1-1 0,0 1 0,-1-7 0,0 0 0,0 1 0,-1 0 0,-1 0 0,0 1 0,0-1 0,-4-10 0,0 4 0,-1 1 0,0 1 0,-2-1 0,1 1 0,-2 0 0,-20-23 0,24 34-151,1 0-1,-1 1 0,0-1 0,0 1 1,0 0-1,0 1 0,0 0 1,-7-1-1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35.255"/>
    </inkml:context>
    <inkml:brush xml:id="br0">
      <inkml:brushProperty name="width" value="0.05" units="cm"/>
      <inkml:brushProperty name="height" value="0.05" units="cm"/>
      <inkml:brushProperty name="color" value="#00A0D7"/>
    </inkml:brush>
  </inkml:definitions>
  <inkml:trace contextRef="#ctx0" brushRef="#br0">445 0 24575,'-5'2'0,"0"0"0,0 1 0,0-1 0,0 1 0,1 0 0,0 0 0,-1 0 0,1 1 0,0-1 0,0 1 0,1 0 0,-6 8 0,-7 5 0,-179 179 0,174-176 0,-5 5 0,0 1 0,2 0 0,1 2 0,-20 31 0,35-42-1365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40.255"/>
    </inkml:context>
    <inkml:brush xml:id="br0">
      <inkml:brushProperty name="width" value="0.05" units="cm"/>
      <inkml:brushProperty name="height" value="0.05" units="cm"/>
      <inkml:brushProperty name="color" value="#00A0D7"/>
    </inkml:brush>
  </inkml:definitions>
  <inkml:trace contextRef="#ctx0" brushRef="#br0">1 18 24575,'0'3'0,"0"0"0,0 0 0,1 0 0,-1 0 0,1 0 0,0 0 0,0 0 0,0 0 0,0-1 0,0 1 0,1 0 0,0 0 0,-1-1 0,1 1 0,0-1 0,0 0 0,0 1 0,0-1 0,1 0 0,-1 0 0,0 0 0,1-1 0,4 4 0,-4-4 0,-1-1 0,1 1 0,-1 0 0,0-1 0,1 1 0,-1-1 0,1 0 0,0 0 0,-1 0 0,1 0 0,-1 0 0,1-1 0,-1 1 0,0-1 0,1 1 0,-1-1 0,1 0 0,-1 0 0,0 0 0,0 0 0,1 0 0,-1-1 0,0 1 0,0-1 0,0 1 0,0-1 0,-1 0 0,1 0 0,0 0 0,-1 0 0,2-3 0,-1 2 0,-1 0 0,0 0 0,0 0 0,0 0 0,0 0 0,0-1 0,-1 1 0,0 0 0,1 0 0,-1-1 0,0 1 0,-2-7 0,2 1 0,0 15 0,1-1 0,-1 0 0,1 1 0,0-1 0,1 0 0,-1 0 0,1 0 0,0 0 0,1 0 0,-1-1 0,1 1 0,0 0 0,0-1 0,0 0 0,5 5 0,-3 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5:29:41.559"/>
    </inkml:context>
    <inkml:brush xml:id="br0">
      <inkml:brushProperty name="width" value="0.05" units="cm"/>
      <inkml:brushProperty name="height" value="0.05" units="cm"/>
      <inkml:brushProperty name="color" value="#00A0D7"/>
    </inkml:brush>
  </inkml:definitions>
  <inkml:trace contextRef="#ctx0" brushRef="#br0">41 1 24575,'-2'0'0,"0"1"0,0 0 0,0-1 0,1 1 0,-1 0 0,0 0 0,1 0 0,-1 0 0,1 1 0,-1-1 0,1 0 0,-1 1 0,1-1 0,0 1 0,0-1 0,0 1 0,0 0 0,0-1 0,0 1 0,0 0 0,1 0 0,-1 0 0,0-1 0,1 1 0,0 0 0,-1 0 0,1 4 0,-7 56 0,7-61 0,0 4 11,0 1 0,0 0 0,1-1 0,0 1 0,0-1 0,0 0-1,1 1 1,-1-1 0,2 0 0,3 8 0,-5-11-52,0-1-1,-1 1 1,2-1 0,-1 1 0,0-1-1,0 1 1,0-1 0,1 0 0,-1 0-1,0 0 1,1 0 0,-1 0 0,1 0-1,-1 0 1,1 0 0,0-1 0,-1 1-1,1 0 1,0-1 0,0 0 0,-1 1-1,1-1 1,0 0 0,0 0 0,0 0-1,-1 0 1,1 0 0,0 0 0,0-1-1,-1 1 1,1 0 0,0-1 0,-1 0-1,1 1 1,2-2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AB39-AD3D-4969-BBF3-48ACCDC3116C}" type="datetimeFigureOut">
              <a:rPr lang="sv-SE" smtClean="0"/>
              <a:t>2024-03-12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26377-D2A5-4EA8-96B4-26E567EDB5C8}" type="slidenum">
              <a:rPr lang="sv-SE" smtClean="0"/>
              <a:t>‹#›</a:t>
            </a:fld>
            <a:endParaRPr lang="sv-SE"/>
          </a:p>
        </p:txBody>
      </p:sp>
    </p:spTree>
    <p:extLst>
      <p:ext uri="{BB962C8B-B14F-4D97-AF65-F5344CB8AC3E}">
        <p14:creationId xmlns:p14="http://schemas.microsoft.com/office/powerpoint/2010/main" val="386484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1</a:t>
            </a:fld>
            <a:endParaRPr lang="en-US" dirty="0"/>
          </a:p>
        </p:txBody>
      </p:sp>
    </p:spTree>
    <p:extLst>
      <p:ext uri="{BB962C8B-B14F-4D97-AF65-F5344CB8AC3E}">
        <p14:creationId xmlns:p14="http://schemas.microsoft.com/office/powerpoint/2010/main" val="144596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10</a:t>
            </a:fld>
            <a:endParaRPr lang="sv-SE"/>
          </a:p>
        </p:txBody>
      </p:sp>
    </p:spTree>
    <p:extLst>
      <p:ext uri="{BB962C8B-B14F-4D97-AF65-F5344CB8AC3E}">
        <p14:creationId xmlns:p14="http://schemas.microsoft.com/office/powerpoint/2010/main" val="99933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endParaRPr lang="sv-SE" dirty="0"/>
              </a:p>
            </p:txBody>
          </p:sp>
        </mc:Choice>
        <mc:Fallback xmlns="">
          <p:sp>
            <p:nvSpPr>
              <p:cNvPr id="3" name="Platshållare för anteckninga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mathematical definition of equivariance is that a map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𝑓</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𝑋</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𝑌</a:t>
                </a:r>
                <a:r>
                  <a:rPr lang="en-US" sz="1800" dirty="0">
                    <a:effectLst/>
                    <a:latin typeface="Times New Roman" panose="02020603050405020304" pitchFamily="18" charset="0"/>
                    <a:ea typeface="Calibri" panose="020F0502020204030204" pitchFamily="34" charset="0"/>
                  </a:rPr>
                  <a:t> between two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𝐺</a:t>
                </a:r>
                <a:r>
                  <a:rPr lang="en-US" sz="1800" dirty="0">
                    <a:effectLst/>
                    <a:latin typeface="Times New Roman" panose="02020603050405020304" pitchFamily="18" charset="0"/>
                    <a:ea typeface="Calibri" panose="020F0502020204030204" pitchFamily="34" charset="0"/>
                  </a:rPr>
                  <a:t>-spaces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𝑋</a:t>
                </a:r>
                <a:r>
                  <a:rPr lang="en-US" sz="1800" dirty="0">
                    <a:effectLst/>
                    <a:latin typeface="Times New Roman" panose="02020603050405020304" pitchFamily="18" charset="0"/>
                    <a:ea typeface="Calibri" panose="020F0502020204030204" pitchFamily="34" charset="0"/>
                  </a:rPr>
                  <a:t> and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𝑌</a:t>
                </a:r>
                <a:r>
                  <a:rPr lang="en-US" sz="1800" dirty="0">
                    <a:effectLst/>
                    <a:latin typeface="Times New Roman" panose="02020603050405020304" pitchFamily="18" charset="0"/>
                    <a:ea typeface="Calibri" panose="020F0502020204030204" pitchFamily="34" charset="0"/>
                  </a:rPr>
                  <a:t> with actions </a:t>
                </a:r>
                <a:r>
                  <a:rPr lang="en-US" sz="1800" i="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and </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rPr>
                  <a:t>, respectively, is called equivariant if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𝑓</a:t>
                </a:r>
                <a:r>
                  <a:rPr lang="sv-SE" sz="1800" i="0">
                    <a:effectLst/>
                    <a:latin typeface="Cambria Math" panose="02040503050406030204" pitchFamily="18"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𝑔</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𝑥)</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𝑔</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𝑓</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𝑥</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rPr>
                  <a:t> for all </a:t>
                </a:r>
                <a:r>
                  <a:rPr lang="sv-SE" sz="1800" i="0">
                    <a:effectLst/>
                    <a:latin typeface="Cambria Math" panose="02040503050406030204" pitchFamily="18" charset="0"/>
                    <a:ea typeface="Calibri" panose="020F0502020204030204" pitchFamily="34" charset="0"/>
                    <a:cs typeface="Times New Roman" panose="02020603050405020304" pitchFamily="18" charset="0"/>
                  </a:rPr>
                  <a:t>𝑔</a:t>
                </a:r>
                <a:r>
                  <a:rPr lang="en-US" sz="1800" i="0">
                    <a:effectLst/>
                    <a:latin typeface="Cambria Math" panose="02040503050406030204" pitchFamily="18" charset="0"/>
                    <a:ea typeface="Calibri" panose="020F0502020204030204" pitchFamily="34" charset="0"/>
                    <a:cs typeface="Times New Roman" panose="02020603050405020304" pitchFamily="18" charset="0"/>
                  </a:rPr>
                  <a:t>∈</a:t>
                </a:r>
                <a:r>
                  <a:rPr lang="sv-SE" sz="1800" i="0">
                    <a:effectLst/>
                    <a:latin typeface="Cambria Math" panose="02040503050406030204" pitchFamily="18" charset="0"/>
                    <a:ea typeface="Calibri" panose="020F0502020204030204" pitchFamily="34" charset="0"/>
                    <a:cs typeface="Times New Roman" panose="02020603050405020304" pitchFamily="18" charset="0"/>
                  </a:rPr>
                  <a:t>𝐺</a:t>
                </a:r>
                <a:r>
                  <a:rPr lang="en-US" sz="1800" dirty="0">
                    <a:effectLst/>
                    <a:latin typeface="Times New Roman" panose="02020603050405020304" pitchFamily="18" charset="0"/>
                    <a:ea typeface="Calibri" panose="020F0502020204030204" pitchFamily="34" charset="0"/>
                  </a:rPr>
                  <a:t>. I have tried to illustrate this using a figure. If you take a smiley, make it green and then rotate it, you get the same result as if you would rotate it and then make it green. For a neural network, this means that transforming an input before applying the network is the same as transforming the output after applying the network.</a:t>
                </a:r>
                <a:endParaRPr lang="sv-SE" dirty="0"/>
              </a:p>
            </p:txBody>
          </p:sp>
        </mc:Fallback>
      </mc:AlternateContent>
      <p:sp>
        <p:nvSpPr>
          <p:cNvPr id="4" name="Platshållare för bildnummer 3"/>
          <p:cNvSpPr>
            <a:spLocks noGrp="1"/>
          </p:cNvSpPr>
          <p:nvPr>
            <p:ph type="sldNum" sz="quarter" idx="5"/>
          </p:nvPr>
        </p:nvSpPr>
        <p:spPr/>
        <p:txBody>
          <a:bodyPr/>
          <a:lstStyle/>
          <a:p>
            <a:fld id="{D2126377-D2A5-4EA8-96B4-26E567EDB5C8}" type="slidenum">
              <a:rPr lang="sv-SE" smtClean="0"/>
              <a:t>11</a:t>
            </a:fld>
            <a:endParaRPr lang="sv-SE"/>
          </a:p>
        </p:txBody>
      </p:sp>
    </p:spTree>
    <p:extLst>
      <p:ext uri="{BB962C8B-B14F-4D97-AF65-F5344CB8AC3E}">
        <p14:creationId xmlns:p14="http://schemas.microsoft.com/office/powerpoint/2010/main" val="418229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12</a:t>
            </a:fld>
            <a:endParaRPr lang="sv-SE"/>
          </a:p>
        </p:txBody>
      </p:sp>
    </p:spTree>
    <p:extLst>
      <p:ext uri="{BB962C8B-B14F-4D97-AF65-F5344CB8AC3E}">
        <p14:creationId xmlns:p14="http://schemas.microsoft.com/office/powerpoint/2010/main" val="14643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13</a:t>
            </a:fld>
            <a:endParaRPr lang="sv-SE"/>
          </a:p>
        </p:txBody>
      </p:sp>
    </p:spTree>
    <p:extLst>
      <p:ext uri="{BB962C8B-B14F-4D97-AF65-F5344CB8AC3E}">
        <p14:creationId xmlns:p14="http://schemas.microsoft.com/office/powerpoint/2010/main" val="21234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15</a:t>
            </a:fld>
            <a:endParaRPr lang="sv-SE"/>
          </a:p>
        </p:txBody>
      </p:sp>
    </p:spTree>
    <p:extLst>
      <p:ext uri="{BB962C8B-B14F-4D97-AF65-F5344CB8AC3E}">
        <p14:creationId xmlns:p14="http://schemas.microsoft.com/office/powerpoint/2010/main" val="425682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16</a:t>
            </a:fld>
            <a:endParaRPr lang="sv-SE"/>
          </a:p>
        </p:txBody>
      </p:sp>
    </p:spTree>
    <p:extLst>
      <p:ext uri="{BB962C8B-B14F-4D97-AF65-F5344CB8AC3E}">
        <p14:creationId xmlns:p14="http://schemas.microsoft.com/office/powerpoint/2010/main" val="322474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17</a:t>
            </a:fld>
            <a:endParaRPr lang="sv-SE"/>
          </a:p>
        </p:txBody>
      </p:sp>
    </p:spTree>
    <p:extLst>
      <p:ext uri="{BB962C8B-B14F-4D97-AF65-F5344CB8AC3E}">
        <p14:creationId xmlns:p14="http://schemas.microsoft.com/office/powerpoint/2010/main" val="192424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18</a:t>
            </a:fld>
            <a:endParaRPr lang="sv-SE"/>
          </a:p>
        </p:txBody>
      </p:sp>
    </p:spTree>
    <p:extLst>
      <p:ext uri="{BB962C8B-B14F-4D97-AF65-F5344CB8AC3E}">
        <p14:creationId xmlns:p14="http://schemas.microsoft.com/office/powerpoint/2010/main" val="319210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19</a:t>
            </a:fld>
            <a:endParaRPr lang="sv-SE"/>
          </a:p>
        </p:txBody>
      </p:sp>
    </p:spTree>
    <p:extLst>
      <p:ext uri="{BB962C8B-B14F-4D97-AF65-F5344CB8AC3E}">
        <p14:creationId xmlns:p14="http://schemas.microsoft.com/office/powerpoint/2010/main" val="279558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21</a:t>
            </a:fld>
            <a:endParaRPr lang="sv-SE"/>
          </a:p>
        </p:txBody>
      </p:sp>
    </p:spTree>
    <p:extLst>
      <p:ext uri="{BB962C8B-B14F-4D97-AF65-F5344CB8AC3E}">
        <p14:creationId xmlns:p14="http://schemas.microsoft.com/office/powerpoint/2010/main" val="398793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a:t>
            </a:fld>
            <a:endParaRPr lang="sv-SE"/>
          </a:p>
        </p:txBody>
      </p:sp>
    </p:spTree>
    <p:extLst>
      <p:ext uri="{BB962C8B-B14F-4D97-AF65-F5344CB8AC3E}">
        <p14:creationId xmlns:p14="http://schemas.microsoft.com/office/powerpoint/2010/main" val="363338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endParaRPr lang="sv-SE" dirty="0"/>
              </a:p>
            </p:txBody>
          </p:sp>
        </mc:Choice>
        <mc:Fallback xmlns="">
          <p:sp>
            <p:nvSpPr>
              <p:cNvPr id="3" name="Platshållare för anteckninga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Can an NODE learn any diffeomorphism </a:t>
                </a:r>
                <a:r>
                  <a:rPr lang="en-US" sz="1800" i="0">
                    <a:effectLst/>
                    <a:latin typeface="Cambria Math" panose="02040503050406030204" pitchFamily="18" charset="0"/>
                    <a:ea typeface="Calibri" panose="020F0502020204030204" pitchFamily="34" charset="0"/>
                    <a:cs typeface="Times New Roman" panose="02020603050405020304" pitchFamily="18" charset="0"/>
                  </a:rPr>
                  <a:t>ℎ:𝑀→𝑀</a:t>
                </a:r>
                <a:r>
                  <a:rPr lang="en-US" sz="1800" dirty="0">
                    <a:effectLst/>
                    <a:latin typeface="Times New Roman" panose="02020603050405020304" pitchFamily="18" charset="0"/>
                    <a:ea typeface="Times New Roman" panose="02020603050405020304" pitchFamily="18" charset="0"/>
                  </a:rPr>
                  <a:t>? Unfortunately, the answer is no. The main obstruction is that the solutions of an ODE cannot intersect. For example, let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ℎ</a:t>
                </a:r>
                <a:r>
                  <a:rPr lang="sv-SE"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−1)=1</a:t>
                </a:r>
                <a:r>
                  <a:rPr lang="en-US" sz="1800" dirty="0">
                    <a:effectLst/>
                    <a:latin typeface="Times New Roman" panose="02020603050405020304" pitchFamily="18" charset="0"/>
                    <a:ea typeface="Times New Roman" panose="02020603050405020304" pitchFamily="18" charset="0"/>
                  </a:rPr>
                  <a:t> and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ℎ</a:t>
                </a:r>
                <a:r>
                  <a:rPr lang="sv-SE"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1)=−1</a:t>
                </a:r>
                <a:r>
                  <a:rPr lang="en-US" sz="1800" dirty="0">
                    <a:effectLst/>
                    <a:latin typeface="Times New Roman" panose="02020603050405020304" pitchFamily="18" charset="0"/>
                    <a:ea typeface="Times New Roman" panose="02020603050405020304" pitchFamily="18" charset="0"/>
                  </a:rPr>
                  <a:t>. An NODE would have to generate paths which intersect, which is not allowed. </a:t>
                </a:r>
                <a:endParaRPr lang="sv-SE" dirty="0"/>
              </a:p>
            </p:txBody>
          </p:sp>
        </mc:Fallback>
      </mc:AlternateContent>
      <p:sp>
        <p:nvSpPr>
          <p:cNvPr id="4" name="Platshållare för bildnummer 3"/>
          <p:cNvSpPr>
            <a:spLocks noGrp="1"/>
          </p:cNvSpPr>
          <p:nvPr>
            <p:ph type="sldNum" sz="quarter" idx="5"/>
          </p:nvPr>
        </p:nvSpPr>
        <p:spPr/>
        <p:txBody>
          <a:bodyPr/>
          <a:lstStyle/>
          <a:p>
            <a:fld id="{D2126377-D2A5-4EA8-96B4-26E567EDB5C8}" type="slidenum">
              <a:rPr lang="sv-SE" smtClean="0"/>
              <a:t>23</a:t>
            </a:fld>
            <a:endParaRPr lang="sv-SE"/>
          </a:p>
        </p:txBody>
      </p:sp>
    </p:spTree>
    <p:extLst>
      <p:ext uri="{BB962C8B-B14F-4D97-AF65-F5344CB8AC3E}">
        <p14:creationId xmlns:p14="http://schemas.microsoft.com/office/powerpoint/2010/main" val="1365577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24</a:t>
            </a:fld>
            <a:endParaRPr lang="sv-SE"/>
          </a:p>
        </p:txBody>
      </p:sp>
    </p:spTree>
    <p:extLst>
      <p:ext uri="{BB962C8B-B14F-4D97-AF65-F5344CB8AC3E}">
        <p14:creationId xmlns:p14="http://schemas.microsoft.com/office/powerpoint/2010/main" val="8458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25</a:t>
            </a:fld>
            <a:endParaRPr lang="sv-SE"/>
          </a:p>
        </p:txBody>
      </p:sp>
    </p:spTree>
    <p:extLst>
      <p:ext uri="{BB962C8B-B14F-4D97-AF65-F5344CB8AC3E}">
        <p14:creationId xmlns:p14="http://schemas.microsoft.com/office/powerpoint/2010/main" val="330094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26</a:t>
            </a:fld>
            <a:endParaRPr lang="sv-SE"/>
          </a:p>
        </p:txBody>
      </p:sp>
    </p:spTree>
    <p:extLst>
      <p:ext uri="{BB962C8B-B14F-4D97-AF65-F5344CB8AC3E}">
        <p14:creationId xmlns:p14="http://schemas.microsoft.com/office/powerpoint/2010/main" val="247614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27</a:t>
            </a:fld>
            <a:endParaRPr lang="sv-SE"/>
          </a:p>
        </p:txBody>
      </p:sp>
    </p:spTree>
    <p:extLst>
      <p:ext uri="{BB962C8B-B14F-4D97-AF65-F5344CB8AC3E}">
        <p14:creationId xmlns:p14="http://schemas.microsoft.com/office/powerpoint/2010/main" val="392042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28</a:t>
            </a:fld>
            <a:endParaRPr lang="sv-SE"/>
          </a:p>
        </p:txBody>
      </p:sp>
    </p:spTree>
    <p:extLst>
      <p:ext uri="{BB962C8B-B14F-4D97-AF65-F5344CB8AC3E}">
        <p14:creationId xmlns:p14="http://schemas.microsoft.com/office/powerpoint/2010/main" val="33643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29</a:t>
            </a:fld>
            <a:endParaRPr lang="sv-SE"/>
          </a:p>
        </p:txBody>
      </p:sp>
    </p:spTree>
    <p:extLst>
      <p:ext uri="{BB962C8B-B14F-4D97-AF65-F5344CB8AC3E}">
        <p14:creationId xmlns:p14="http://schemas.microsoft.com/office/powerpoint/2010/main" val="213792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33</a:t>
            </a:fld>
            <a:endParaRPr lang="sv-SE"/>
          </a:p>
        </p:txBody>
      </p:sp>
    </p:spTree>
    <p:extLst>
      <p:ext uri="{BB962C8B-B14F-4D97-AF65-F5344CB8AC3E}">
        <p14:creationId xmlns:p14="http://schemas.microsoft.com/office/powerpoint/2010/main" val="411739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36</a:t>
            </a:fld>
            <a:endParaRPr lang="sv-SE"/>
          </a:p>
        </p:txBody>
      </p:sp>
    </p:spTree>
    <p:extLst>
      <p:ext uri="{BB962C8B-B14F-4D97-AF65-F5344CB8AC3E}">
        <p14:creationId xmlns:p14="http://schemas.microsoft.com/office/powerpoint/2010/main" val="941574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37</a:t>
            </a:fld>
            <a:endParaRPr lang="sv-SE"/>
          </a:p>
        </p:txBody>
      </p:sp>
    </p:spTree>
    <p:extLst>
      <p:ext uri="{BB962C8B-B14F-4D97-AF65-F5344CB8AC3E}">
        <p14:creationId xmlns:p14="http://schemas.microsoft.com/office/powerpoint/2010/main" val="42870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3</a:t>
            </a:fld>
            <a:endParaRPr lang="sv-SE"/>
          </a:p>
        </p:txBody>
      </p:sp>
    </p:spTree>
    <p:extLst>
      <p:ext uri="{BB962C8B-B14F-4D97-AF65-F5344CB8AC3E}">
        <p14:creationId xmlns:p14="http://schemas.microsoft.com/office/powerpoint/2010/main" val="2669824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38</a:t>
            </a:fld>
            <a:endParaRPr lang="sv-SE"/>
          </a:p>
        </p:txBody>
      </p:sp>
    </p:spTree>
    <p:extLst>
      <p:ext uri="{BB962C8B-B14F-4D97-AF65-F5344CB8AC3E}">
        <p14:creationId xmlns:p14="http://schemas.microsoft.com/office/powerpoint/2010/main" val="416581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4</a:t>
            </a:fld>
            <a:endParaRPr lang="sv-SE"/>
          </a:p>
        </p:txBody>
      </p:sp>
    </p:spTree>
    <p:extLst>
      <p:ext uri="{BB962C8B-B14F-4D97-AF65-F5344CB8AC3E}">
        <p14:creationId xmlns:p14="http://schemas.microsoft.com/office/powerpoint/2010/main" val="39023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endParaRPr lang="sv-SE" dirty="0"/>
              </a:p>
            </p:txBody>
          </p:sp>
        </mc:Choice>
        <mc:Fallback xmlns="">
          <p:sp>
            <p:nvSpPr>
              <p:cNvPr id="3" name="Platshållare för anteckningar 2"/>
              <p:cNvSpPr>
                <a:spLocks noGrp="1"/>
              </p:cNvSpPr>
              <p:nvPr>
                <p:ph type="body" idx="1"/>
              </p:nvPr>
            </p:nvSpPr>
            <p:spPr/>
            <p:txBody>
              <a:bodyPr/>
              <a:lstStyle/>
              <a:p>
                <a:pPr>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Neural ordinary differential equations were introduced in an article from 2019 by Chen et. al. In the article, they introduce this new family of neural networks, which is a continuous counterpart to the discrete “steps” in the neural network models that we are used to. What do I mean by that? Well, if we look at models such as residual neural networks, we can see that they have the form </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ℎ</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_(𝑡</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+1</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=ℎ</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_𝑡</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𝑓(</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ℎ</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_𝑡</a:t>
                </a:r>
                <a:r>
                  <a:rPr lang="en-US" sz="1200" i="0" kern="100">
                    <a:effectLst/>
                    <a:latin typeface="Cambria Math" panose="02040503050406030204" pitchFamily="18" charset="0"/>
                    <a:ea typeface="Calibri" panose="020F0502020204030204" pitchFamily="34" charset="0"/>
                    <a:cs typeface="Times New Roman" panose="02020603050405020304" pitchFamily="18" charset="0"/>
                  </a:rPr>
                  <a:t>,</a:t>
                </a:r>
                <a:r>
                  <a:rPr lang="sv-SE" sz="1200" i="0" kern="100">
                    <a:effectLst/>
                    <a:latin typeface="Cambria Math" panose="02040503050406030204" pitchFamily="18" charset="0"/>
                    <a:ea typeface="Calibri" panose="020F0502020204030204" pitchFamily="34" charset="0"/>
                    <a:cs typeface="Times New Roman" panose="02020603050405020304" pitchFamily="18" charset="0"/>
                  </a:rPr>
                  <a:t>𝜃_𝑡 )</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This looks a bit like the Euler method, right? Thus, if we take more layers and smaller steps between them, we should get an ordinary differential equation in the limit. The authors of the paper that I mentioned propose that the network itself could be given by</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i="0" kern="100">
                    <a:effectLst/>
                    <a:latin typeface="Cambria Math" panose="02040503050406030204" pitchFamily="18" charset="0"/>
                    <a:cs typeface="Times New Roman" panose="02020603050405020304" pitchFamily="18" charset="0"/>
                  </a:rPr>
                  <a:t>(</a:t>
                </a:r>
                <a:r>
                  <a:rPr lang="sv-SE" sz="1200" i="0" kern="100">
                    <a:effectLst/>
                    <a:latin typeface="Cambria Math" panose="02040503050406030204" pitchFamily="18" charset="0"/>
                    <a:ea typeface="Times New Roman" panose="02020603050405020304" pitchFamily="18" charset="0"/>
                    <a:cs typeface="Times New Roman" panose="02020603050405020304" pitchFamily="18" charset="0"/>
                  </a:rPr>
                  <a:t>𝑑ℎ(𝑡))/𝑑𝑡=𝑓</a:t>
                </a:r>
                <a:r>
                  <a:rPr lang="sv-SE" sz="1200" i="0" kern="100">
                    <a:effectLst/>
                    <a:latin typeface="Cambria Math" panose="02040503050406030204" pitchFamily="18" charset="0"/>
                    <a:cs typeface="Times New Roman" panose="02020603050405020304" pitchFamily="18" charset="0"/>
                  </a:rPr>
                  <a:t>(</a:t>
                </a:r>
                <a:r>
                  <a:rPr lang="sv-SE" sz="1200" i="0" kern="100">
                    <a:effectLst/>
                    <a:latin typeface="Cambria Math" panose="02040503050406030204" pitchFamily="18" charset="0"/>
                    <a:ea typeface="Times New Roman" panose="02020603050405020304" pitchFamily="18" charset="0"/>
                    <a:cs typeface="Times New Roman" panose="02020603050405020304" pitchFamily="18" charset="0"/>
                  </a:rPr>
                  <a:t>ℎ(𝑡),𝑡,𝜃),</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1200" i="0" kern="100">
                    <a:effectLst/>
                    <a:latin typeface="Cambria Math" panose="02040503050406030204" pitchFamily="18" charset="0"/>
                    <a:ea typeface="Times New Roman" panose="02020603050405020304" pitchFamily="18" charset="0"/>
                    <a:cs typeface="Times New Roman" panose="02020603050405020304" pitchFamily="18" charset="0"/>
                  </a:rPr>
                  <a:t>ℎ(0)</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are the inputs and the solution of the ODE at some time is the outputs. The solution can be computed using some ODE solver in the program. The function </a:t>
                </a:r>
                <a:r>
                  <a:rPr lang="en-US" sz="1200" i="0" kern="100">
                    <a:effectLst/>
                    <a:latin typeface="Cambria Math" panose="02040503050406030204" pitchFamily="18" charset="0"/>
                    <a:ea typeface="Times New Roman" panose="02020603050405020304" pitchFamily="18" charset="0"/>
                    <a:cs typeface="Times New Roman" panose="02020603050405020304" pitchFamily="18" charset="0"/>
                  </a:rPr>
                  <a:t>𝑓</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is specified by the network and </a:t>
                </a:r>
                <a:r>
                  <a:rPr lang="sv-SE" sz="1200" i="0" kern="100">
                    <a:effectLst/>
                    <a:latin typeface="Cambria Math" panose="02040503050406030204" pitchFamily="18" charset="0"/>
                    <a:ea typeface="Times New Roman" panose="02020603050405020304" pitchFamily="18" charset="0"/>
                    <a:cs typeface="Times New Roman" panose="02020603050405020304" pitchFamily="18" charset="0"/>
                  </a:rPr>
                  <a:t>𝜃</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denoted the learnable parameters.</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mc:Fallback>
      </mc:AlternateContent>
      <p:sp>
        <p:nvSpPr>
          <p:cNvPr id="4" name="Platshållare för bildnummer 3"/>
          <p:cNvSpPr>
            <a:spLocks noGrp="1"/>
          </p:cNvSpPr>
          <p:nvPr>
            <p:ph type="sldNum" sz="quarter" idx="5"/>
          </p:nvPr>
        </p:nvSpPr>
        <p:spPr/>
        <p:txBody>
          <a:bodyPr/>
          <a:lstStyle/>
          <a:p>
            <a:fld id="{D2126377-D2A5-4EA8-96B4-26E567EDB5C8}" type="slidenum">
              <a:rPr lang="sv-SE" smtClean="0"/>
              <a:t>5</a:t>
            </a:fld>
            <a:endParaRPr lang="sv-SE"/>
          </a:p>
        </p:txBody>
      </p:sp>
    </p:spTree>
    <p:extLst>
      <p:ext uri="{BB962C8B-B14F-4D97-AF65-F5344CB8AC3E}">
        <p14:creationId xmlns:p14="http://schemas.microsoft.com/office/powerpoint/2010/main" val="3975857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6</a:t>
            </a:fld>
            <a:endParaRPr lang="sv-SE"/>
          </a:p>
        </p:txBody>
      </p:sp>
    </p:spTree>
    <p:extLst>
      <p:ext uri="{BB962C8B-B14F-4D97-AF65-F5344CB8AC3E}">
        <p14:creationId xmlns:p14="http://schemas.microsoft.com/office/powerpoint/2010/main" val="397573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7</a:t>
            </a:fld>
            <a:endParaRPr lang="sv-SE"/>
          </a:p>
        </p:txBody>
      </p:sp>
    </p:spTree>
    <p:extLst>
      <p:ext uri="{BB962C8B-B14F-4D97-AF65-F5344CB8AC3E}">
        <p14:creationId xmlns:p14="http://schemas.microsoft.com/office/powerpoint/2010/main" val="292809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8</a:t>
            </a:fld>
            <a:endParaRPr lang="sv-SE"/>
          </a:p>
        </p:txBody>
      </p:sp>
    </p:spTree>
    <p:extLst>
      <p:ext uri="{BB962C8B-B14F-4D97-AF65-F5344CB8AC3E}">
        <p14:creationId xmlns:p14="http://schemas.microsoft.com/office/powerpoint/2010/main" val="5875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9</a:t>
            </a:fld>
            <a:endParaRPr lang="sv-SE"/>
          </a:p>
        </p:txBody>
      </p:sp>
    </p:spTree>
    <p:extLst>
      <p:ext uri="{BB962C8B-B14F-4D97-AF65-F5344CB8AC3E}">
        <p14:creationId xmlns:p14="http://schemas.microsoft.com/office/powerpoint/2010/main" val="1930238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descr="Umeå University logotype">
            <a:extLst>
              <a:ext uri="{FF2B5EF4-FFF2-40B4-BE49-F238E27FC236}">
                <a16:creationId xmlns:a16="http://schemas.microsoft.com/office/drawing/2014/main" id="{7E57C8B5-EC70-D918-2EB5-A0FA5D39B3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255402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Picture Text Righ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custGeom>
            <a:avLst/>
            <a:gdLst>
              <a:gd name="connsiteX0" fmla="*/ 6383214 w 12193200"/>
              <a:gd name="connsiteY0" fmla="*/ 668215 h 6858000"/>
              <a:gd name="connsiteX1" fmla="*/ 6383214 w 12193200"/>
              <a:gd name="connsiteY1" fmla="*/ 5654675 h 6858000"/>
              <a:gd name="connsiteX2" fmla="*/ 11588265 w 12193200"/>
              <a:gd name="connsiteY2" fmla="*/ 5654675 h 6858000"/>
              <a:gd name="connsiteX3" fmla="*/ 11588265 w 12193200"/>
              <a:gd name="connsiteY3" fmla="*/ 668215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83214" y="668215"/>
                </a:moveTo>
                <a:lnTo>
                  <a:pt x="6383214" y="5654675"/>
                </a:lnTo>
                <a:lnTo>
                  <a:pt x="11588265" y="5654675"/>
                </a:lnTo>
                <a:lnTo>
                  <a:pt x="11588265" y="668215"/>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675212"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675367"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9A7C34E6-316D-D6F7-4149-3AD149D70662}"/>
              </a:ext>
            </a:extLst>
          </p:cNvPr>
          <p:cNvSpPr>
            <a:spLocks noGrp="1"/>
          </p:cNvSpPr>
          <p:nvPr>
            <p:ph type="body" sz="quarter" idx="11" hasCustomPrompt="1"/>
          </p:nvPr>
        </p:nvSpPr>
        <p:spPr>
          <a:xfrm>
            <a:off x="6675367"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4967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prstGeom prst="rect">
            <a:avLst/>
          </a:prstGeom>
          <a:solidFill>
            <a:schemeClr val="bg1">
              <a:lumMod val="95000"/>
            </a:schemeClr>
          </a:solidFill>
        </p:spPr>
        <p:txBody>
          <a:bodyPr wrap="square" tIns="180000" anchor="ctr" anchorCtr="0">
            <a:noAutofit/>
          </a:bodyPr>
          <a:lstStyle>
            <a:lvl1pPr marL="0" indent="0" algn="ctr">
              <a:buNone/>
              <a:defRPr sz="1600"/>
            </a:lvl1pPr>
          </a:lstStyle>
          <a:p>
            <a:r>
              <a:rPr lang="en-US"/>
              <a:t>Click to insert picture</a:t>
            </a:r>
            <a:endParaRPr lang="en-US" dirty="0"/>
          </a:p>
        </p:txBody>
      </p:sp>
    </p:spTree>
    <p:extLst>
      <p:ext uri="{BB962C8B-B14F-4D97-AF65-F5344CB8AC3E}">
        <p14:creationId xmlns:p14="http://schemas.microsoft.com/office/powerpoint/2010/main" val="56422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5FC61C-3894-5BF6-4A40-0C63B511CCD3}"/>
              </a:ext>
            </a:extLst>
          </p:cNvPr>
          <p:cNvSpPr>
            <a:spLocks noGrp="1"/>
          </p:cNvSpPr>
          <p:nvPr>
            <p:ph type="title" hasCustomPrompt="1"/>
          </p:nvPr>
        </p:nvSpPr>
        <p:spPr/>
        <p:txBody>
          <a:bodyPr/>
          <a:lstStyle>
            <a:lvl1pPr>
              <a:defRPr/>
            </a:lvl1pPr>
          </a:lstStyle>
          <a:p>
            <a:r>
              <a:rPr lang="en-US"/>
              <a:t>Click to add title</a:t>
            </a:r>
            <a:endParaRPr lang="en-US" dirty="0"/>
          </a:p>
        </p:txBody>
      </p:sp>
      <p:sp>
        <p:nvSpPr>
          <p:cNvPr id="2" name="Platshållare för text 4">
            <a:extLst>
              <a:ext uri="{FF2B5EF4-FFF2-40B4-BE49-F238E27FC236}">
                <a16:creationId xmlns:a16="http://schemas.microsoft.com/office/drawing/2014/main" id="{5EC2EE70-7AED-4EF9-0B66-102959B660E4}"/>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82663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text 4">
            <a:extLst>
              <a:ext uri="{FF2B5EF4-FFF2-40B4-BE49-F238E27FC236}">
                <a16:creationId xmlns:a16="http://schemas.microsoft.com/office/drawing/2014/main" id="{B287543C-22C6-5979-5BEA-DDC89488B600}"/>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8909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Divider Black">
    <p:bg>
      <p:bgPr>
        <a:solidFill>
          <a:schemeClr val="tx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E57C8B5-EC70-D918-2EB5-A0FA5D39B3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Tree>
    <p:extLst>
      <p:ext uri="{BB962C8B-B14F-4D97-AF65-F5344CB8AC3E}">
        <p14:creationId xmlns:p14="http://schemas.microsoft.com/office/powerpoint/2010/main" val="21463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Divider Pink">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6" name="Bildobjekt 5">
            <a:extLst>
              <a:ext uri="{FF2B5EF4-FFF2-40B4-BE49-F238E27FC236}">
                <a16:creationId xmlns:a16="http://schemas.microsoft.com/office/drawing/2014/main" id="{E788D49A-337C-E744-6FE8-70D62657F7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77828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C6F4F3C2-3A02-4A17-50D3-F61448A428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286763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Divider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7EC3EAD6-269E-4FAC-6769-1F92EB54A53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195383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y">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4E726CB1-81EA-1F1C-3390-26C3DD504D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58178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Divider Picture">
    <p:bg>
      <p:bgPr>
        <a:solidFill>
          <a:schemeClr val="tx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6368CA0-4F0D-9E8B-6BB5-BEEC3380C0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5" name="Bildobjekt 9">
            <a:extLst>
              <a:ext uri="{FF2B5EF4-FFF2-40B4-BE49-F238E27FC236}">
                <a16:creationId xmlns:a16="http://schemas.microsoft.com/office/drawing/2014/main" id="{AA71E0E9-3391-DDB0-DC48-E539FEED247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Tree>
    <p:extLst>
      <p:ext uri="{BB962C8B-B14F-4D97-AF65-F5344CB8AC3E}">
        <p14:creationId xmlns:p14="http://schemas.microsoft.com/office/powerpoint/2010/main" val="403465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descr="Umeå University logotype">
            <a:extLst>
              <a:ext uri="{FF2B5EF4-FFF2-40B4-BE49-F238E27FC236}">
                <a16:creationId xmlns:a16="http://schemas.microsoft.com/office/drawing/2014/main" id="{ECBEF057-6550-1C4D-827D-D342F3BF4E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385558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pic>
        <p:nvPicPr>
          <p:cNvPr id="3" name="Bildobjekt 9">
            <a:extLst>
              <a:ext uri="{FF2B5EF4-FFF2-40B4-BE49-F238E27FC236}">
                <a16:creationId xmlns:a16="http://schemas.microsoft.com/office/drawing/2014/main" id="{B465D418-5F6B-8712-5F6A-5FE83F046F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Tree>
    <p:extLst>
      <p:ext uri="{BB962C8B-B14F-4D97-AF65-F5344CB8AC3E}">
        <p14:creationId xmlns:p14="http://schemas.microsoft.com/office/powerpoint/2010/main" val="2048550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CBEF057-6550-1C4D-827D-D342F3BF4EC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spTree>
    <p:extLst>
      <p:ext uri="{BB962C8B-B14F-4D97-AF65-F5344CB8AC3E}">
        <p14:creationId xmlns:p14="http://schemas.microsoft.com/office/powerpoint/2010/main" val="410552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73354-CA18-33FB-CD86-1C0D59354768}"/>
              </a:ext>
            </a:extLst>
          </p:cNvPr>
          <p:cNvSpPr>
            <a:spLocks noGrp="1"/>
          </p:cNvSpPr>
          <p:nvPr>
            <p:ph type="title" hasCustomPrompt="1"/>
          </p:nvPr>
        </p:nvSpPr>
        <p:spPr>
          <a:xfrm>
            <a:off x="611998" y="271101"/>
            <a:ext cx="10969200" cy="1044000"/>
          </a:xfrm>
        </p:spPr>
        <p:txBody>
          <a:bodyPr/>
          <a:lstStyle>
            <a:lvl1pPr>
              <a:defRPr/>
            </a:lvl1pPr>
          </a:lstStyle>
          <a:p>
            <a:r>
              <a:rPr lang="en-US" dirty="0"/>
              <a:t>Click to add title</a:t>
            </a:r>
          </a:p>
        </p:txBody>
      </p:sp>
      <p:sp>
        <p:nvSpPr>
          <p:cNvPr id="3" name="Platshållare för innehåll 2">
            <a:extLst>
              <a:ext uri="{FF2B5EF4-FFF2-40B4-BE49-F238E27FC236}">
                <a16:creationId xmlns:a16="http://schemas.microsoft.com/office/drawing/2014/main" id="{567E17AE-4DB3-459F-5C7F-EE713AB1BDBD}"/>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p:txBody>
      </p:sp>
      <p:sp>
        <p:nvSpPr>
          <p:cNvPr id="5" name="Platshållare för text 4">
            <a:extLst>
              <a:ext uri="{FF2B5EF4-FFF2-40B4-BE49-F238E27FC236}">
                <a16:creationId xmlns:a16="http://schemas.microsoft.com/office/drawing/2014/main" id="{487388F0-167D-78A4-482C-430C93417294}"/>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042558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73354-CA18-33FB-CD86-1C0D59354768}"/>
              </a:ext>
            </a:extLst>
          </p:cNvPr>
          <p:cNvSpPr>
            <a:spLocks noGrp="1"/>
          </p:cNvSpPr>
          <p:nvPr>
            <p:ph type="title" hasCustomPrompt="1"/>
          </p:nvPr>
        </p:nvSpPr>
        <p:spPr>
          <a:xfrm>
            <a:off x="611998" y="271101"/>
            <a:ext cx="10969200" cy="1044000"/>
          </a:xfrm>
        </p:spPr>
        <p:txBody>
          <a:bodyPr/>
          <a:lstStyle>
            <a:lvl1pPr>
              <a:defRPr/>
            </a:lvl1pPr>
          </a:lstStyle>
          <a:p>
            <a:r>
              <a:rPr lang="en-US" dirty="0"/>
              <a:t>Click to add title</a:t>
            </a:r>
          </a:p>
        </p:txBody>
      </p:sp>
      <p:sp>
        <p:nvSpPr>
          <p:cNvPr id="3" name="Platshållare för innehåll 2">
            <a:extLst>
              <a:ext uri="{FF2B5EF4-FFF2-40B4-BE49-F238E27FC236}">
                <a16:creationId xmlns:a16="http://schemas.microsoft.com/office/drawing/2014/main" id="{567E17AE-4DB3-459F-5C7F-EE713AB1BDBD}"/>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p:txBody>
      </p:sp>
      <p:sp>
        <p:nvSpPr>
          <p:cNvPr id="5" name="Platshållare för text 4">
            <a:extLst>
              <a:ext uri="{FF2B5EF4-FFF2-40B4-BE49-F238E27FC236}">
                <a16:creationId xmlns:a16="http://schemas.microsoft.com/office/drawing/2014/main" id="{487388F0-167D-78A4-482C-430C93417294}"/>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461256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4" name="Platshållare för innehåll 3">
            <a:extLst>
              <a:ext uri="{FF2B5EF4-FFF2-40B4-BE49-F238E27FC236}">
                <a16:creationId xmlns:a16="http://schemas.microsoft.com/office/drawing/2014/main" id="{A13F041F-784B-F457-8AEC-FDF2AFB1FD12}"/>
              </a:ext>
            </a:extLst>
          </p:cNvPr>
          <p:cNvSpPr>
            <a:spLocks noGrp="1"/>
          </p:cNvSpPr>
          <p:nvPr>
            <p:ph sz="half" idx="2"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B61B9181-79FA-081C-F70D-AF6B92EF386A}"/>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33742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8E81B1DD-2726-5F60-69A7-BDA18F6C0EC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600700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11998"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12972C65-E1BD-E094-39C9-3DA4497EC49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61203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rait 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503753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0"/>
            <a:ext cx="5649527" cy="685800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3FB0C3C4-20A2-CB82-E5D6-F57CB1654A0B}"/>
              </a:ext>
            </a:extLst>
          </p:cNvPr>
          <p:cNvSpPr>
            <a:spLocks noGrp="1"/>
          </p:cNvSpPr>
          <p:nvPr>
            <p:ph type="body" sz="quarter" idx="11" hasCustomPrompt="1"/>
          </p:nvPr>
        </p:nvSpPr>
        <p:spPr>
          <a:xfrm>
            <a:off x="2771121" y="6231870"/>
            <a:ext cx="287840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830407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1" y="0"/>
            <a:ext cx="12192000" cy="4960871"/>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Rubrik 1">
            <a:extLst>
              <a:ext uri="{FF2B5EF4-FFF2-40B4-BE49-F238E27FC236}">
                <a16:creationId xmlns:a16="http://schemas.microsoft.com/office/drawing/2014/main" id="{265CAE92-2CF2-3D63-184C-398AB77C9840}"/>
              </a:ext>
            </a:extLst>
          </p:cNvPr>
          <p:cNvSpPr>
            <a:spLocks noGrp="1"/>
          </p:cNvSpPr>
          <p:nvPr>
            <p:ph type="title" hasCustomPrompt="1"/>
          </p:nvPr>
        </p:nvSpPr>
        <p:spPr>
          <a:xfrm>
            <a:off x="611998" y="5075274"/>
            <a:ext cx="10969200" cy="583227"/>
          </a:xfrm>
        </p:spPr>
        <p:txBody>
          <a:bodyPr/>
          <a:lstStyle/>
          <a:p>
            <a:r>
              <a:rPr lang="en-US"/>
              <a:t>Click to add title</a:t>
            </a:r>
            <a:endParaRPr lang="en-US" dirty="0"/>
          </a:p>
        </p:txBody>
      </p:sp>
    </p:spTree>
    <p:extLst>
      <p:ext uri="{BB962C8B-B14F-4D97-AF65-F5344CB8AC3E}">
        <p14:creationId xmlns:p14="http://schemas.microsoft.com/office/powerpoint/2010/main" val="125441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ture Text Left">
    <p:spTree>
      <p:nvGrpSpPr>
        <p:cNvPr id="1" name=""/>
        <p:cNvGrpSpPr/>
        <p:nvPr/>
      </p:nvGrpSpPr>
      <p:grpSpPr>
        <a:xfrm>
          <a:off x="0" y="0"/>
          <a:ext cx="0" cy="0"/>
          <a:chOff x="0" y="0"/>
          <a:chExt cx="0" cy="0"/>
        </a:xfrm>
      </p:grpSpPr>
      <p:sp>
        <p:nvSpPr>
          <p:cNvPr id="16" name="Platshållare för bild 15">
            <a:extLst>
              <a:ext uri="{FF2B5EF4-FFF2-40B4-BE49-F238E27FC236}">
                <a16:creationId xmlns:a16="http://schemas.microsoft.com/office/drawing/2014/main" id="{9F5E8F33-AD01-232E-1FF1-738E26B144A6}"/>
              </a:ext>
            </a:extLst>
          </p:cNvPr>
          <p:cNvSpPr>
            <a:spLocks noGrp="1"/>
          </p:cNvSpPr>
          <p:nvPr>
            <p:ph type="pic" sz="quarter" idx="10" hasCustomPrompt="1"/>
          </p:nvPr>
        </p:nvSpPr>
        <p:spPr>
          <a:xfrm>
            <a:off x="0" y="0"/>
            <a:ext cx="12193200" cy="6858000"/>
          </a:xfrm>
          <a:custGeom>
            <a:avLst/>
            <a:gdLst>
              <a:gd name="connsiteX0" fmla="*/ 600075 w 12193200"/>
              <a:gd name="connsiteY0" fmla="*/ 642444 h 6858000"/>
              <a:gd name="connsiteX1" fmla="*/ 600075 w 12193200"/>
              <a:gd name="connsiteY1" fmla="*/ 5654675 h 6858000"/>
              <a:gd name="connsiteX2" fmla="*/ 5897526 w 12193200"/>
              <a:gd name="connsiteY2" fmla="*/ 5654675 h 6858000"/>
              <a:gd name="connsiteX3" fmla="*/ 5897526 w 12193200"/>
              <a:gd name="connsiteY3" fmla="*/ 64244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00075" y="642444"/>
                </a:moveTo>
                <a:lnTo>
                  <a:pt x="600075" y="5654675"/>
                </a:lnTo>
                <a:lnTo>
                  <a:pt x="5897526" y="5654675"/>
                </a:lnTo>
                <a:lnTo>
                  <a:pt x="5897526" y="642444"/>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925043"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925198"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EFB594EF-B58B-7CD0-E897-273E00ABB21C}"/>
              </a:ext>
            </a:extLst>
          </p:cNvPr>
          <p:cNvSpPr>
            <a:spLocks noGrp="1"/>
          </p:cNvSpPr>
          <p:nvPr>
            <p:ph type="body" sz="quarter" idx="11" hasCustomPrompt="1"/>
          </p:nvPr>
        </p:nvSpPr>
        <p:spPr>
          <a:xfrm>
            <a:off x="922761"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920201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E65A68-A2E8-A3E5-490F-DADD4C6E133F}"/>
              </a:ext>
            </a:extLst>
          </p:cNvPr>
          <p:cNvSpPr>
            <a:spLocks noGrp="1"/>
          </p:cNvSpPr>
          <p:nvPr>
            <p:ph type="title"/>
          </p:nvPr>
        </p:nvSpPr>
        <p:spPr>
          <a:xfrm>
            <a:off x="611998" y="271101"/>
            <a:ext cx="10969200" cy="1044000"/>
          </a:xfrm>
          <a:prstGeom prst="rect">
            <a:avLst/>
          </a:prstGeom>
        </p:spPr>
        <p:txBody>
          <a:bodyPr vert="horz" lIns="0" tIns="0" rIns="0" bIns="0" rtlCol="0" anchor="b" anchorCtr="0">
            <a:noAutofit/>
          </a:bodyPr>
          <a:lstStyle/>
          <a:p>
            <a:r>
              <a:rPr lang="en-US"/>
              <a:t>Click to add title</a:t>
            </a:r>
            <a:endParaRPr lang="en-US" dirty="0"/>
          </a:p>
        </p:txBody>
      </p:sp>
      <p:sp>
        <p:nvSpPr>
          <p:cNvPr id="3" name="Platshållare för text 2">
            <a:extLst>
              <a:ext uri="{FF2B5EF4-FFF2-40B4-BE49-F238E27FC236}">
                <a16:creationId xmlns:a16="http://schemas.microsoft.com/office/drawing/2014/main" id="{8BCA00A3-ED0A-8C2F-4317-1E50FF694ECB}"/>
              </a:ext>
            </a:extLst>
          </p:cNvPr>
          <p:cNvSpPr>
            <a:spLocks noGrp="1"/>
          </p:cNvSpPr>
          <p:nvPr>
            <p:ph type="body" idx="1"/>
          </p:nvPr>
        </p:nvSpPr>
        <p:spPr>
          <a:xfrm>
            <a:off x="612000" y="1620000"/>
            <a:ext cx="8640000" cy="4032000"/>
          </a:xfrm>
          <a:prstGeom prst="rect">
            <a:avLst/>
          </a:prstGeom>
        </p:spPr>
        <p:txBody>
          <a:bodyPr vert="horz" lIns="0" tIns="0" rIns="0" bIns="0" rtlCol="0">
            <a:noAutofit/>
          </a:body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pic>
        <p:nvPicPr>
          <p:cNvPr id="7" name="Bildobjekt 6">
            <a:extLst>
              <a:ext uri="{FF2B5EF4-FFF2-40B4-BE49-F238E27FC236}">
                <a16:creationId xmlns:a16="http://schemas.microsoft.com/office/drawing/2014/main" id="{8D306764-62BD-F254-9296-0A37585D1B08}"/>
              </a:ext>
              <a:ext uri="{C183D7F6-B498-43B3-948B-1728B52AA6E4}">
                <adec:decorative xmlns:adec="http://schemas.microsoft.com/office/drawing/2017/decorative" val="1"/>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612000" y="6025072"/>
            <a:ext cx="1745142" cy="415805"/>
          </a:xfrm>
          <a:prstGeom prst="rect">
            <a:avLst/>
          </a:prstGeom>
        </p:spPr>
      </p:pic>
      <p:sp>
        <p:nvSpPr>
          <p:cNvPr id="4" name="xxLanguageTextBox">
            <a:extLst>
              <a:ext uri="{FF2B5EF4-FFF2-40B4-BE49-F238E27FC236}">
                <a16:creationId xmlns:a16="http://schemas.microsoft.com/office/drawing/2014/main" id="{1573ABB0-6C7F-2F0F-E01E-48C18E7C6E74}"/>
              </a:ext>
            </a:extLst>
          </p:cNvPr>
          <p:cNvSpPr/>
          <p:nvPr userDrawn="1">
            <p:custDataLst>
              <p:tags r:id="rId24"/>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17692473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6" r:id="rId5"/>
    <p:sldLayoutId id="2147483658" r:id="rId6"/>
    <p:sldLayoutId id="2147483659" r:id="rId7"/>
    <p:sldLayoutId id="2147483669" r:id="rId8"/>
    <p:sldLayoutId id="2147483670" r:id="rId9"/>
    <p:sldLayoutId id="2147483671" r:id="rId10"/>
    <p:sldLayoutId id="2147483672" r:id="rId11"/>
    <p:sldLayoutId id="2147483654" r:id="rId12"/>
    <p:sldLayoutId id="2147483655" r:id="rId13"/>
    <p:sldLayoutId id="2147483662" r:id="rId14"/>
    <p:sldLayoutId id="2147483663" r:id="rId15"/>
    <p:sldLayoutId id="2147483665" r:id="rId16"/>
    <p:sldLayoutId id="2147483666" r:id="rId17"/>
    <p:sldLayoutId id="2147483667" r:id="rId18"/>
    <p:sldLayoutId id="2147483668" r:id="rId19"/>
    <p:sldLayoutId id="2147483660" r:id="rId20"/>
    <p:sldLayoutId id="2147483661" r:id="rId21"/>
    <p:sldLayoutId id="2147483673" r:id="rId2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16">
          <p15:clr>
            <a:srgbClr val="F26B43"/>
          </p15:clr>
        </p15:guide>
        <p15:guide id="3" orient="horz" pos="168">
          <p15:clr>
            <a:srgbClr val="F26B43"/>
          </p15:clr>
        </p15:guide>
        <p15:guide id="4" orient="horz" pos="3562">
          <p15:clr>
            <a:srgbClr val="F26B43"/>
          </p15:clr>
        </p15:guide>
        <p15:guide id="5" pos="3840">
          <p15:clr>
            <a:srgbClr val="F26B43"/>
          </p15:clr>
        </p15:guide>
        <p15:guide id="6" pos="378">
          <p15:clr>
            <a:srgbClr val="F26B43"/>
          </p15:clr>
        </p15:guide>
        <p15:guide id="7" pos="7299">
          <p15:clr>
            <a:srgbClr val="F26B43"/>
          </p15:clr>
        </p15:guide>
        <p15:guide id="8" orient="horz" pos="827">
          <p15:clr>
            <a:srgbClr val="F26B43"/>
          </p15:clr>
        </p15:guide>
        <p15:guide id="9" orient="horz" pos="40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30.png"/><Relationship Id="rId26" Type="http://schemas.openxmlformats.org/officeDocument/2006/relationships/image" Target="../media/image34.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41.png"/><Relationship Id="rId42" Type="http://schemas.openxmlformats.org/officeDocument/2006/relationships/image" Target="../media/image45.png"/><Relationship Id="rId47" Type="http://schemas.openxmlformats.org/officeDocument/2006/relationships/customXml" Target="../ink/ink22.xml"/><Relationship Id="rId50" Type="http://schemas.openxmlformats.org/officeDocument/2006/relationships/image" Target="../media/image49.png"/><Relationship Id="rId55" Type="http://schemas.openxmlformats.org/officeDocument/2006/relationships/customXml" Target="../ink/ink26.xml"/><Relationship Id="rId7" Type="http://schemas.openxmlformats.org/officeDocument/2006/relationships/customXml" Target="../ink/ink2.xml"/><Relationship Id="rId2" Type="http://schemas.openxmlformats.org/officeDocument/2006/relationships/notesSlide" Target="../notesSlides/notesSlide14.xml"/><Relationship Id="rId16" Type="http://schemas.openxmlformats.org/officeDocument/2006/relationships/image" Target="../media/image29.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33.png"/><Relationship Id="rId32" Type="http://schemas.openxmlformats.org/officeDocument/2006/relationships/image" Target="../media/image40.png"/><Relationship Id="rId37" Type="http://schemas.openxmlformats.org/officeDocument/2006/relationships/customXml" Target="../ink/ink17.xml"/><Relationship Id="rId40" Type="http://schemas.openxmlformats.org/officeDocument/2006/relationships/image" Target="../media/image44.png"/><Relationship Id="rId45" Type="http://schemas.openxmlformats.org/officeDocument/2006/relationships/customXml" Target="../ink/ink21.xml"/><Relationship Id="rId53" Type="http://schemas.openxmlformats.org/officeDocument/2006/relationships/customXml" Target="../ink/ink25.xml"/><Relationship Id="rId5" Type="http://schemas.openxmlformats.org/officeDocument/2006/relationships/customXml" Target="../ink/ink1.xml"/><Relationship Id="rId10" Type="http://schemas.openxmlformats.org/officeDocument/2006/relationships/image" Target="../media/image260.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46.png"/><Relationship Id="rId52"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3.xml"/><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customXml" Target="../ink/ink12.xml"/><Relationship Id="rId30" Type="http://schemas.openxmlformats.org/officeDocument/2006/relationships/image" Target="../media/image39.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48.png"/><Relationship Id="rId56" Type="http://schemas.openxmlformats.org/officeDocument/2006/relationships/image" Target="../media/image52.png"/><Relationship Id="rId8" Type="http://schemas.openxmlformats.org/officeDocument/2006/relationships/image" Target="../media/image25.png"/><Relationship Id="rId51" Type="http://schemas.openxmlformats.org/officeDocument/2006/relationships/customXml" Target="../ink/ink24.xml"/><Relationship Id="rId3" Type="http://schemas.openxmlformats.org/officeDocument/2006/relationships/image" Target="../media/image26.png"/><Relationship Id="rId12" Type="http://schemas.openxmlformats.org/officeDocument/2006/relationships/image" Target="../media/image27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43.png"/><Relationship Id="rId46" Type="http://schemas.openxmlformats.org/officeDocument/2006/relationships/image" Target="../media/image47.png"/><Relationship Id="rId20" Type="http://schemas.openxmlformats.org/officeDocument/2006/relationships/image" Target="../media/image31.png"/><Relationship Id="rId41" Type="http://schemas.openxmlformats.org/officeDocument/2006/relationships/customXml" Target="../ink/ink19.xml"/><Relationship Id="rId54"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240.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38.png"/><Relationship Id="rId36" Type="http://schemas.openxmlformats.org/officeDocument/2006/relationships/image" Target="../media/image42.png"/><Relationship Id="rId49" Type="http://schemas.openxmlformats.org/officeDocument/2006/relationships/customXml" Target="../ink/ink23.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63.png"/><Relationship Id="rId18" Type="http://schemas.openxmlformats.org/officeDocument/2006/relationships/image" Target="../media/image66.png"/><Relationship Id="rId3" Type="http://schemas.openxmlformats.org/officeDocument/2006/relationships/image" Target="../media/image36.png"/><Relationship Id="rId7" Type="http://schemas.openxmlformats.org/officeDocument/2006/relationships/image" Target="../media/image54.png"/><Relationship Id="rId12" Type="http://schemas.openxmlformats.org/officeDocument/2006/relationships/image" Target="../media/image62.png"/><Relationship Id="rId17" Type="http://schemas.openxmlformats.org/officeDocument/2006/relationships/image" Target="../media/image65.png"/><Relationship Id="rId2" Type="http://schemas.openxmlformats.org/officeDocument/2006/relationships/notesSlide" Target="../notesSlides/notesSlide16.xml"/><Relationship Id="rId16" Type="http://schemas.openxmlformats.org/officeDocument/2006/relationships/customXml" Target="../ink/ink31.xml"/><Relationship Id="rId20"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customXml" Target="../ink/ink27.xml"/><Relationship Id="rId11" Type="http://schemas.openxmlformats.org/officeDocument/2006/relationships/image" Target="../media/image61.png"/><Relationship Id="rId5" Type="http://schemas.openxmlformats.org/officeDocument/2006/relationships/image" Target="../media/image20.png"/><Relationship Id="rId15" Type="http://schemas.openxmlformats.org/officeDocument/2006/relationships/image" Target="../media/image64.png"/><Relationship Id="rId10" Type="http://schemas.openxmlformats.org/officeDocument/2006/relationships/customXml" Target="../ink/ink29.xml"/><Relationship Id="rId19" Type="http://schemas.openxmlformats.org/officeDocument/2006/relationships/image" Target="../media/image67.png"/><Relationship Id="rId4" Type="http://schemas.openxmlformats.org/officeDocument/2006/relationships/image" Target="../media/image37.png"/><Relationship Id="rId9" Type="http://schemas.openxmlformats.org/officeDocument/2006/relationships/image" Target="../media/image60.png"/><Relationship Id="rId14" Type="http://schemas.openxmlformats.org/officeDocument/2006/relationships/customXml" Target="../ink/ink3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customXml" Target="../ink/ink35.xml"/><Relationship Id="rId3" Type="http://schemas.openxmlformats.org/officeDocument/2006/relationships/customXml" Target="../ink/ink32.xml"/><Relationship Id="rId7" Type="http://schemas.openxmlformats.org/officeDocument/2006/relationships/image" Target="../media/image640.png"/><Relationship Id="rId12" Type="http://schemas.openxmlformats.org/officeDocument/2006/relationships/image" Target="../media/image68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30.png"/><Relationship Id="rId11" Type="http://schemas.openxmlformats.org/officeDocument/2006/relationships/customXml" Target="../ink/ink34.xml"/><Relationship Id="rId5" Type="http://schemas.openxmlformats.org/officeDocument/2006/relationships/customXml" Target="../ink/ink33.xml"/><Relationship Id="rId15" Type="http://schemas.openxmlformats.org/officeDocument/2006/relationships/image" Target="../media/image700.png"/><Relationship Id="rId10" Type="http://schemas.openxmlformats.org/officeDocument/2006/relationships/image" Target="../media/image670.png"/><Relationship Id="rId4" Type="http://schemas.openxmlformats.org/officeDocument/2006/relationships/image" Target="../media/image620.png"/><Relationship Id="rId9" Type="http://schemas.openxmlformats.org/officeDocument/2006/relationships/image" Target="../media/image660.png"/><Relationship Id="rId14" Type="http://schemas.openxmlformats.org/officeDocument/2006/relationships/image" Target="../media/image690.png"/></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EmilienDupont/augmented-neural-od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720.png"/><Relationship Id="rId7" Type="http://schemas.openxmlformats.org/officeDocument/2006/relationships/customXml" Target="../ink/ink37.xml"/><Relationship Id="rId12"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customXml" Target="../ink/ink36.xml"/><Relationship Id="rId10" Type="http://schemas.openxmlformats.org/officeDocument/2006/relationships/image" Target="../media/image77.png"/><Relationship Id="rId4" Type="http://schemas.openxmlformats.org/officeDocument/2006/relationships/image" Target="../media/image69.png"/><Relationship Id="rId9" Type="http://schemas.openxmlformats.org/officeDocument/2006/relationships/image" Target="../media/image760.png"/></Relationships>
</file>

<file path=ppt/slides/_rels/slide27.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7.jpe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8.png"/><Relationship Id="rId7"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customXml" Target="../ink/ink38.xml"/></Relationships>
</file>

<file path=ppt/slides/_rels/slide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tikz.net/normalizing-flow/" TargetMode="External"/><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18CBC1-AF90-E460-579D-E885FF45AD15}"/>
              </a:ext>
            </a:extLst>
          </p:cNvPr>
          <p:cNvSpPr>
            <a:spLocks noGrp="1"/>
          </p:cNvSpPr>
          <p:nvPr>
            <p:ph type="ctrTitle"/>
          </p:nvPr>
        </p:nvSpPr>
        <p:spPr>
          <a:xfrm>
            <a:off x="611400" y="1916520"/>
            <a:ext cx="10969200" cy="1512480"/>
          </a:xfrm>
        </p:spPr>
        <p:txBody>
          <a:bodyPr/>
          <a:lstStyle/>
          <a:p>
            <a:r>
              <a:rPr lang="en-US" dirty="0"/>
              <a:t>Equivariant Manifold Neural ODEs and Differential Invariants</a:t>
            </a:r>
          </a:p>
        </p:txBody>
      </p:sp>
      <p:sp>
        <p:nvSpPr>
          <p:cNvPr id="5" name="Underrubrik 4">
            <a:extLst>
              <a:ext uri="{FF2B5EF4-FFF2-40B4-BE49-F238E27FC236}">
                <a16:creationId xmlns:a16="http://schemas.microsoft.com/office/drawing/2014/main" id="{BEB40109-3CDD-9FCB-C34D-633244240FD9}"/>
              </a:ext>
            </a:extLst>
          </p:cNvPr>
          <p:cNvSpPr>
            <a:spLocks noGrp="1"/>
          </p:cNvSpPr>
          <p:nvPr>
            <p:ph type="subTitle" idx="1"/>
          </p:nvPr>
        </p:nvSpPr>
        <p:spPr>
          <a:xfrm>
            <a:off x="611400" y="3714507"/>
            <a:ext cx="10969200" cy="1022715"/>
          </a:xfrm>
        </p:spPr>
        <p:txBody>
          <a:bodyPr/>
          <a:lstStyle/>
          <a:p>
            <a:r>
              <a:rPr lang="en-US" dirty="0" err="1"/>
              <a:t>arXiv</a:t>
            </a:r>
            <a:r>
              <a:rPr lang="en-US" dirty="0"/>
              <a:t>: 2401.14131[</a:t>
            </a:r>
            <a:r>
              <a:rPr lang="en-US" dirty="0" err="1"/>
              <a:t>cs.LG</a:t>
            </a:r>
            <a:r>
              <a:rPr lang="en-US" dirty="0"/>
              <a:t>]</a:t>
            </a:r>
          </a:p>
        </p:txBody>
      </p:sp>
      <p:sp>
        <p:nvSpPr>
          <p:cNvPr id="6" name="Platshållare för text 5">
            <a:extLst>
              <a:ext uri="{FF2B5EF4-FFF2-40B4-BE49-F238E27FC236}">
                <a16:creationId xmlns:a16="http://schemas.microsoft.com/office/drawing/2014/main" id="{1FE1D6C8-E32B-5DA6-7574-2F0929A787B9}"/>
              </a:ext>
            </a:extLst>
          </p:cNvPr>
          <p:cNvSpPr>
            <a:spLocks noGrp="1"/>
          </p:cNvSpPr>
          <p:nvPr>
            <p:ph type="body" sz="quarter" idx="10"/>
          </p:nvPr>
        </p:nvSpPr>
        <p:spPr>
          <a:xfrm>
            <a:off x="612000" y="5637576"/>
            <a:ext cx="10969200" cy="491365"/>
          </a:xfrm>
        </p:spPr>
        <p:txBody>
          <a:bodyPr/>
          <a:lstStyle/>
          <a:p>
            <a:r>
              <a:rPr lang="en-US" dirty="0"/>
              <a:t>Emma Andersdotter</a:t>
            </a:r>
          </a:p>
        </p:txBody>
      </p:sp>
      <p:pic>
        <p:nvPicPr>
          <p:cNvPr id="10" name="Bild 9">
            <a:extLst>
              <a:ext uri="{FF2B5EF4-FFF2-40B4-BE49-F238E27FC236}">
                <a16:creationId xmlns:a16="http://schemas.microsoft.com/office/drawing/2014/main" id="{1B005507-EB8C-28A2-FC5A-7A7455241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4642" y="4329354"/>
            <a:ext cx="1022716" cy="1022716"/>
          </a:xfrm>
          <a:prstGeom prst="rect">
            <a:avLst/>
          </a:prstGeom>
        </p:spPr>
      </p:pic>
    </p:spTree>
    <p:extLst>
      <p:ext uri="{BB962C8B-B14F-4D97-AF65-F5344CB8AC3E}">
        <p14:creationId xmlns:p14="http://schemas.microsoft.com/office/powerpoint/2010/main" val="14971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D5193-1380-C96A-53F4-7CEE78981080}"/>
              </a:ext>
            </a:extLst>
          </p:cNvPr>
          <p:cNvSpPr>
            <a:spLocks noGrp="1"/>
          </p:cNvSpPr>
          <p:nvPr>
            <p:ph type="title"/>
          </p:nvPr>
        </p:nvSpPr>
        <p:spPr/>
        <p:txBody>
          <a:bodyPr/>
          <a:lstStyle/>
          <a:p>
            <a:r>
              <a:rPr lang="sv-SE" dirty="0" err="1"/>
              <a:t>Equivariance</a:t>
            </a:r>
            <a:br>
              <a:rPr lang="sv-SE" dirty="0"/>
            </a:br>
            <a:endParaRPr lang="sv-SE" dirty="0"/>
          </a:p>
        </p:txBody>
      </p:sp>
      <p:sp>
        <p:nvSpPr>
          <p:cNvPr id="3" name="Platshållare för innehåll 2">
            <a:extLst>
              <a:ext uri="{FF2B5EF4-FFF2-40B4-BE49-F238E27FC236}">
                <a16:creationId xmlns:a16="http://schemas.microsoft.com/office/drawing/2014/main" id="{6330DB76-BF7F-4D48-83AC-386214EC65F1}"/>
              </a:ext>
            </a:extLst>
          </p:cNvPr>
          <p:cNvSpPr>
            <a:spLocks noGrp="1"/>
          </p:cNvSpPr>
          <p:nvPr>
            <p:ph idx="1"/>
          </p:nvPr>
        </p:nvSpPr>
        <p:spPr>
          <a:xfrm>
            <a:off x="639628" y="2461057"/>
            <a:ext cx="5162655" cy="4032000"/>
          </a:xfrm>
        </p:spPr>
        <p:txBody>
          <a:bodyPr/>
          <a:lstStyle/>
          <a:p>
            <a:pPr marL="0" indent="0">
              <a:lnSpc>
                <a:spcPct val="120000"/>
              </a:lnSpc>
              <a:buNone/>
            </a:pPr>
            <a:r>
              <a:rPr lang="en-US" dirty="0"/>
              <a:t>A network is </a:t>
            </a:r>
            <a:r>
              <a:rPr lang="en-US" i="1" dirty="0"/>
              <a:t>equivariant</a:t>
            </a:r>
            <a:r>
              <a:rPr lang="en-US" dirty="0"/>
              <a:t> under an action (e.g. rotation or translation) if acting on the input before applying the network is the same as acting on the output after applying the network.</a:t>
            </a:r>
            <a:endParaRPr lang="sv-SE" dirty="0"/>
          </a:p>
          <a:p>
            <a:endParaRPr lang="sv-SE" dirty="0"/>
          </a:p>
        </p:txBody>
      </p:sp>
      <p:sp>
        <p:nvSpPr>
          <p:cNvPr id="5" name="Frihandsfigur: Form 4">
            <a:extLst>
              <a:ext uri="{FF2B5EF4-FFF2-40B4-BE49-F238E27FC236}">
                <a16:creationId xmlns:a16="http://schemas.microsoft.com/office/drawing/2014/main" id="{35E746CA-8956-50CA-3922-CD407AF886A8}"/>
              </a:ext>
            </a:extLst>
          </p:cNvPr>
          <p:cNvSpPr/>
          <p:nvPr/>
        </p:nvSpPr>
        <p:spPr>
          <a:xfrm rot="20979216">
            <a:off x="9936936" y="1850593"/>
            <a:ext cx="64272" cy="22225"/>
          </a:xfrm>
          <a:custGeom>
            <a:avLst/>
            <a:gdLst>
              <a:gd name="connsiteX0" fmla="*/ 0 w 90487"/>
              <a:gd name="connsiteY0" fmla="*/ 0 h 22225"/>
              <a:gd name="connsiteX1" fmla="*/ 90487 w 90487"/>
              <a:gd name="connsiteY1" fmla="*/ 22225 h 22225"/>
            </a:gdLst>
            <a:ahLst/>
            <a:cxnLst>
              <a:cxn ang="0">
                <a:pos x="connsiteX0" y="connsiteY0"/>
              </a:cxn>
              <a:cxn ang="0">
                <a:pos x="connsiteX1" y="connsiteY1"/>
              </a:cxn>
            </a:cxnLst>
            <a:rect l="l" t="t" r="r" b="b"/>
            <a:pathLst>
              <a:path w="90487" h="22225">
                <a:moveTo>
                  <a:pt x="0" y="0"/>
                </a:moveTo>
                <a:lnTo>
                  <a:pt x="90487" y="22225"/>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cxnSp>
        <p:nvCxnSpPr>
          <p:cNvPr id="6" name="Rak pilkoppling 5">
            <a:extLst>
              <a:ext uri="{FF2B5EF4-FFF2-40B4-BE49-F238E27FC236}">
                <a16:creationId xmlns:a16="http://schemas.microsoft.com/office/drawing/2014/main" id="{D998FBC7-54EB-258D-5C9A-F1FA62AC3556}"/>
              </a:ext>
            </a:extLst>
          </p:cNvPr>
          <p:cNvCxnSpPr>
            <a:cxnSpLocks/>
          </p:cNvCxnSpPr>
          <p:nvPr/>
        </p:nvCxnSpPr>
        <p:spPr>
          <a:xfrm rot="10800000" flipH="1" flipV="1">
            <a:off x="7171546" y="2908182"/>
            <a:ext cx="5857" cy="1007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Flödesschema: Process 28">
            <a:extLst>
              <a:ext uri="{FF2B5EF4-FFF2-40B4-BE49-F238E27FC236}">
                <a16:creationId xmlns:a16="http://schemas.microsoft.com/office/drawing/2014/main" id="{7410789E-D83E-A6AC-97AD-C3214251664A}"/>
              </a:ext>
            </a:extLst>
          </p:cNvPr>
          <p:cNvSpPr/>
          <p:nvPr/>
        </p:nvSpPr>
        <p:spPr>
          <a:xfrm>
            <a:off x="6338146" y="4066646"/>
            <a:ext cx="1666800" cy="1667031"/>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D37C5D2F-1400-BBE6-3BAB-FA629F283BC6}"/>
              </a:ext>
            </a:extLst>
          </p:cNvPr>
          <p:cNvCxnSpPr>
            <a:cxnSpLocks/>
          </p:cNvCxnSpPr>
          <p:nvPr/>
        </p:nvCxnSpPr>
        <p:spPr>
          <a:xfrm rot="10800000" flipV="1">
            <a:off x="10582186" y="2923734"/>
            <a:ext cx="0" cy="1019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Platshållare för innehåll 2">
                <a:extLst>
                  <a:ext uri="{FF2B5EF4-FFF2-40B4-BE49-F238E27FC236}">
                    <a16:creationId xmlns:a16="http://schemas.microsoft.com/office/drawing/2014/main" id="{82589045-04BA-04E3-B585-F1B9098198D7}"/>
                  </a:ext>
                </a:extLst>
              </p:cNvPr>
              <p:cNvSpPr txBox="1">
                <a:spLocks/>
              </p:cNvSpPr>
              <p:nvPr/>
            </p:nvSpPr>
            <p:spPr>
              <a:xfrm>
                <a:off x="8016087" y="-54429"/>
                <a:ext cx="3560785" cy="970292"/>
              </a:xfrm>
              <a:prstGeom prst="rect">
                <a:avLst/>
              </a:prstGeom>
            </p:spPr>
            <p:txBody>
              <a:bodyPr>
                <a:normAutofit fontScale="77500" lnSpcReduction="20000"/>
              </a:bodyPr>
              <a:lstStyle/>
              <a:p>
                <a:pPr marL="285750" indent="-285750" defTabSz="914400">
                  <a:lnSpc>
                    <a:spcPct val="120000"/>
                  </a:lnSpc>
                  <a:buFont typeface="Wingdings" panose="05000000000000000000" pitchFamily="2" charset="2"/>
                  <a:buChar char="§"/>
                </a:pPr>
                <a:endParaRPr lang="en-US" sz="3900" kern="0" dirty="0">
                  <a:solidFill>
                    <a:sysClr val="windowText" lastClr="000000"/>
                  </a:solidFill>
                </a:endParaRPr>
              </a:p>
              <a:p>
                <a:pPr defTabSz="914400">
                  <a:lnSpc>
                    <a:spcPct val="120000"/>
                  </a:lnSpc>
                </a:pPr>
                <a14:m>
                  <m:oMath xmlns:m="http://schemas.openxmlformats.org/officeDocument/2006/math">
                    <m:r>
                      <a:rPr lang="sv-SE" sz="3500" b="0" i="1" kern="0" smtClean="0">
                        <a:solidFill>
                          <a:sysClr val="windowText" lastClr="000000"/>
                        </a:solidFill>
                        <a:latin typeface="Cambria Math" panose="02040503050406030204" pitchFamily="18" charset="0"/>
                        <a:ea typeface="Cambria Math" panose="02040503050406030204" pitchFamily="18" charset="0"/>
                      </a:rPr>
                      <m:t>90</m:t>
                    </m:r>
                    <m:r>
                      <a:rPr lang="sv-SE" sz="3500" i="1" kern="0" smtClean="0">
                        <a:solidFill>
                          <a:sysClr val="windowText" lastClr="000000"/>
                        </a:solidFill>
                        <a:latin typeface="Cambria Math" panose="02040503050406030204" pitchFamily="18" charset="0"/>
                        <a:ea typeface="Cambria Math" panose="02040503050406030204" pitchFamily="18" charset="0"/>
                      </a:rPr>
                      <m:t>°</m:t>
                    </m:r>
                  </m:oMath>
                </a14:m>
                <a:r>
                  <a:rPr lang="sv-SE" sz="3500" kern="0" dirty="0">
                    <a:solidFill>
                      <a:sysClr val="windowText" lastClr="000000"/>
                    </a:solidFill>
                  </a:rPr>
                  <a:t> rotation</a:t>
                </a:r>
              </a:p>
            </p:txBody>
          </p:sp>
        </mc:Choice>
        <mc:Fallback xmlns="">
          <p:sp>
            <p:nvSpPr>
              <p:cNvPr id="31" name="Platshållare för innehåll 2">
                <a:extLst>
                  <a:ext uri="{FF2B5EF4-FFF2-40B4-BE49-F238E27FC236}">
                    <a16:creationId xmlns:a16="http://schemas.microsoft.com/office/drawing/2014/main" id="{82589045-04BA-04E3-B585-F1B9098198D7}"/>
                  </a:ext>
                </a:extLst>
              </p:cNvPr>
              <p:cNvSpPr txBox="1">
                <a:spLocks noRot="1" noChangeAspect="1" noMove="1" noResize="1" noEditPoints="1" noAdjustHandles="1" noChangeArrowheads="1" noChangeShapeType="1" noTextEdit="1"/>
              </p:cNvSpPr>
              <p:nvPr/>
            </p:nvSpPr>
            <p:spPr>
              <a:xfrm>
                <a:off x="8016087" y="-54429"/>
                <a:ext cx="3560785" cy="970292"/>
              </a:xfrm>
              <a:prstGeom prst="rect">
                <a:avLst/>
              </a:prstGeom>
              <a:blipFill>
                <a:blip r:embed="rId3"/>
                <a:stretch>
                  <a:fillRect b="-1572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2" name="Platshållare för innehåll 2">
                <a:extLst>
                  <a:ext uri="{FF2B5EF4-FFF2-40B4-BE49-F238E27FC236}">
                    <a16:creationId xmlns:a16="http://schemas.microsoft.com/office/drawing/2014/main" id="{08FBC64A-3693-A9C7-D83E-372FFBF2B4DB}"/>
                  </a:ext>
                </a:extLst>
              </p:cNvPr>
              <p:cNvSpPr txBox="1">
                <a:spLocks/>
              </p:cNvSpPr>
              <p:nvPr/>
            </p:nvSpPr>
            <p:spPr>
              <a:xfrm>
                <a:off x="7868555" y="5478705"/>
                <a:ext cx="2630408" cy="970292"/>
              </a:xfrm>
              <a:prstGeom prst="rect">
                <a:avLst/>
              </a:prstGeom>
            </p:spPr>
            <p:txBody>
              <a:bodyPr>
                <a:normAutofit fontScale="77500" lnSpcReduction="20000"/>
              </a:bodyPr>
              <a:lstStyle/>
              <a:p>
                <a:pPr marL="285750" indent="-285750" defTabSz="914400">
                  <a:lnSpc>
                    <a:spcPct val="120000"/>
                  </a:lnSpc>
                  <a:buFont typeface="Wingdings" panose="05000000000000000000" pitchFamily="2" charset="2"/>
                  <a:buChar char="§"/>
                </a:pPr>
                <a:endParaRPr lang="en-US" sz="3900" kern="0" dirty="0">
                  <a:solidFill>
                    <a:sysClr val="windowText" lastClr="000000"/>
                  </a:solidFill>
                </a:endParaRPr>
              </a:p>
              <a:p>
                <a:pPr defTabSz="914400">
                  <a:lnSpc>
                    <a:spcPct val="120000"/>
                  </a:lnSpc>
                </a:pPr>
                <a14:m>
                  <m:oMath xmlns:m="http://schemas.openxmlformats.org/officeDocument/2006/math">
                    <m:r>
                      <a:rPr lang="sv-SE" sz="3500" b="0" i="1" kern="0" smtClean="0">
                        <a:solidFill>
                          <a:sysClr val="windowText" lastClr="000000"/>
                        </a:solidFill>
                        <a:latin typeface="Cambria Math" panose="02040503050406030204" pitchFamily="18" charset="0"/>
                        <a:ea typeface="Cambria Math" panose="02040503050406030204" pitchFamily="18" charset="0"/>
                      </a:rPr>
                      <m:t>90</m:t>
                    </m:r>
                    <m:r>
                      <a:rPr lang="sv-SE" sz="3500" i="1" kern="0" smtClean="0">
                        <a:solidFill>
                          <a:sysClr val="windowText" lastClr="000000"/>
                        </a:solidFill>
                        <a:latin typeface="Cambria Math" panose="02040503050406030204" pitchFamily="18" charset="0"/>
                        <a:ea typeface="Cambria Math" panose="02040503050406030204" pitchFamily="18" charset="0"/>
                      </a:rPr>
                      <m:t>°</m:t>
                    </m:r>
                  </m:oMath>
                </a14:m>
                <a:r>
                  <a:rPr lang="sv-SE" sz="3500" kern="0" dirty="0">
                    <a:solidFill>
                      <a:sysClr val="windowText" lastClr="000000"/>
                    </a:solidFill>
                  </a:rPr>
                  <a:t> rotation</a:t>
                </a:r>
              </a:p>
            </p:txBody>
          </p:sp>
        </mc:Choice>
        <mc:Fallback xmlns="">
          <p:sp>
            <p:nvSpPr>
              <p:cNvPr id="32" name="Platshållare för innehåll 2">
                <a:extLst>
                  <a:ext uri="{FF2B5EF4-FFF2-40B4-BE49-F238E27FC236}">
                    <a16:creationId xmlns:a16="http://schemas.microsoft.com/office/drawing/2014/main" id="{08FBC64A-3693-A9C7-D83E-372FFBF2B4DB}"/>
                  </a:ext>
                </a:extLst>
              </p:cNvPr>
              <p:cNvSpPr txBox="1">
                <a:spLocks noRot="1" noChangeAspect="1" noMove="1" noResize="1" noEditPoints="1" noAdjustHandles="1" noChangeArrowheads="1" noChangeShapeType="1" noTextEdit="1"/>
              </p:cNvSpPr>
              <p:nvPr/>
            </p:nvSpPr>
            <p:spPr>
              <a:xfrm>
                <a:off x="7868555" y="5478705"/>
                <a:ext cx="2630408" cy="970292"/>
              </a:xfrm>
              <a:prstGeom prst="rect">
                <a:avLst/>
              </a:prstGeom>
              <a:blipFill>
                <a:blip r:embed="rId4"/>
                <a:stretch>
                  <a:fillRect b="-15094"/>
                </a:stretch>
              </a:blipFill>
            </p:spPr>
            <p:txBody>
              <a:bodyPr/>
              <a:lstStyle/>
              <a:p>
                <a:r>
                  <a:rPr lang="sv-SE">
                    <a:noFill/>
                  </a:rPr>
                  <a:t> </a:t>
                </a:r>
              </a:p>
            </p:txBody>
          </p:sp>
        </mc:Fallback>
      </mc:AlternateContent>
      <p:pic>
        <p:nvPicPr>
          <p:cNvPr id="33" name="Bild 32" descr="En egen robot">
            <a:extLst>
              <a:ext uri="{FF2B5EF4-FFF2-40B4-BE49-F238E27FC236}">
                <a16:creationId xmlns:a16="http://schemas.microsoft.com/office/drawing/2014/main" id="{EE445067-40A5-261D-C3AB-31772A330E5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9092" y="3916161"/>
            <a:ext cx="2036622" cy="2036622"/>
          </a:xfrm>
          <a:prstGeom prst="rect">
            <a:avLst/>
          </a:prstGeom>
        </p:spPr>
      </p:pic>
      <p:sp>
        <p:nvSpPr>
          <p:cNvPr id="34" name="Flödesschema: Process 33">
            <a:extLst>
              <a:ext uri="{FF2B5EF4-FFF2-40B4-BE49-F238E27FC236}">
                <a16:creationId xmlns:a16="http://schemas.microsoft.com/office/drawing/2014/main" id="{C35417BE-7C14-62F0-185C-651F84FB3E4A}"/>
              </a:ext>
            </a:extLst>
          </p:cNvPr>
          <p:cNvSpPr/>
          <p:nvPr/>
        </p:nvSpPr>
        <p:spPr>
          <a:xfrm>
            <a:off x="9737572" y="4097986"/>
            <a:ext cx="1666800" cy="1667031"/>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5" name="Bild 34" descr="En egen robot">
            <a:extLst>
              <a:ext uri="{FF2B5EF4-FFF2-40B4-BE49-F238E27FC236}">
                <a16:creationId xmlns:a16="http://schemas.microsoft.com/office/drawing/2014/main" id="{9A6EFB86-53BA-69CC-925E-BC5DBAF201B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9543378" y="3921220"/>
            <a:ext cx="2036622" cy="2036622"/>
          </a:xfrm>
          <a:prstGeom prst="rect">
            <a:avLst/>
          </a:prstGeom>
        </p:spPr>
      </p:pic>
      <p:sp>
        <p:nvSpPr>
          <p:cNvPr id="36" name="Flödesschema: Process 35">
            <a:extLst>
              <a:ext uri="{FF2B5EF4-FFF2-40B4-BE49-F238E27FC236}">
                <a16:creationId xmlns:a16="http://schemas.microsoft.com/office/drawing/2014/main" id="{201D67CE-3C52-DC8B-68C3-EAC808504C39}"/>
              </a:ext>
            </a:extLst>
          </p:cNvPr>
          <p:cNvSpPr/>
          <p:nvPr/>
        </p:nvSpPr>
        <p:spPr>
          <a:xfrm>
            <a:off x="6357294" y="1133085"/>
            <a:ext cx="1666800" cy="1667031"/>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 36" descr="En egen robot">
            <a:extLst>
              <a:ext uri="{FF2B5EF4-FFF2-40B4-BE49-F238E27FC236}">
                <a16:creationId xmlns:a16="http://schemas.microsoft.com/office/drawing/2014/main" id="{DB23E853-1FD9-D0D2-EB18-0B380242273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1993" y="1312123"/>
            <a:ext cx="1250821" cy="1250821"/>
          </a:xfrm>
          <a:prstGeom prst="rect">
            <a:avLst/>
          </a:prstGeom>
        </p:spPr>
      </p:pic>
      <p:sp>
        <p:nvSpPr>
          <p:cNvPr id="38" name="Flödesschema: Process 37">
            <a:extLst>
              <a:ext uri="{FF2B5EF4-FFF2-40B4-BE49-F238E27FC236}">
                <a16:creationId xmlns:a16="http://schemas.microsoft.com/office/drawing/2014/main" id="{82946BCD-F941-2C1E-DAA0-D55F0A91556B}"/>
              </a:ext>
            </a:extLst>
          </p:cNvPr>
          <p:cNvSpPr/>
          <p:nvPr/>
        </p:nvSpPr>
        <p:spPr>
          <a:xfrm>
            <a:off x="9737572" y="1169915"/>
            <a:ext cx="1666800" cy="1667031"/>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9" name="Bild 38" descr="En egen robot">
            <a:extLst>
              <a:ext uri="{FF2B5EF4-FFF2-40B4-BE49-F238E27FC236}">
                <a16:creationId xmlns:a16="http://schemas.microsoft.com/office/drawing/2014/main" id="{724AB0FB-A87F-234B-4415-0660067C876F}"/>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9991993" y="1326079"/>
            <a:ext cx="1250821" cy="1250821"/>
          </a:xfrm>
          <a:prstGeom prst="rect">
            <a:avLst/>
          </a:prstGeom>
        </p:spPr>
      </p:pic>
      <p:sp>
        <p:nvSpPr>
          <p:cNvPr id="40" name="Platshållare för innehåll 2">
            <a:extLst>
              <a:ext uri="{FF2B5EF4-FFF2-40B4-BE49-F238E27FC236}">
                <a16:creationId xmlns:a16="http://schemas.microsoft.com/office/drawing/2014/main" id="{D7999D61-2233-9764-EB23-2EC4B04BCA72}"/>
              </a:ext>
            </a:extLst>
          </p:cNvPr>
          <p:cNvSpPr txBox="1">
            <a:spLocks/>
          </p:cNvSpPr>
          <p:nvPr/>
        </p:nvSpPr>
        <p:spPr>
          <a:xfrm>
            <a:off x="7238160" y="2641864"/>
            <a:ext cx="2630408" cy="970292"/>
          </a:xfrm>
          <a:prstGeom prst="rect">
            <a:avLst/>
          </a:prstGeom>
        </p:spPr>
        <p:txBody>
          <a:bodyPr>
            <a:normAutofit fontScale="77500" lnSpcReduction="20000"/>
          </a:bodyPr>
          <a:lstStyle/>
          <a:p>
            <a:pPr marL="285750" indent="-285750" defTabSz="914400">
              <a:lnSpc>
                <a:spcPct val="120000"/>
              </a:lnSpc>
              <a:buFont typeface="Wingdings" panose="05000000000000000000" pitchFamily="2" charset="2"/>
              <a:buChar char="§"/>
            </a:pPr>
            <a:endParaRPr lang="en-US" sz="3900" kern="0" dirty="0">
              <a:solidFill>
                <a:sysClr val="windowText" lastClr="000000"/>
              </a:solidFill>
            </a:endParaRPr>
          </a:p>
          <a:p>
            <a:pPr defTabSz="914400">
              <a:lnSpc>
                <a:spcPct val="120000"/>
              </a:lnSpc>
            </a:pPr>
            <a:r>
              <a:rPr lang="sv-SE" sz="3500" kern="0" dirty="0" err="1">
                <a:solidFill>
                  <a:sysClr val="windowText" lastClr="000000"/>
                </a:solidFill>
              </a:rPr>
              <a:t>Scaling</a:t>
            </a:r>
            <a:endParaRPr lang="sv-SE" sz="3500" kern="0" dirty="0">
              <a:solidFill>
                <a:sysClr val="windowText" lastClr="000000"/>
              </a:solidFill>
            </a:endParaRPr>
          </a:p>
        </p:txBody>
      </p:sp>
      <p:sp>
        <p:nvSpPr>
          <p:cNvPr id="41" name="Frihandsfigur: Form 40">
            <a:extLst>
              <a:ext uri="{FF2B5EF4-FFF2-40B4-BE49-F238E27FC236}">
                <a16:creationId xmlns:a16="http://schemas.microsoft.com/office/drawing/2014/main" id="{AE11AA30-70A2-1026-0EA6-45F94F2B0933}"/>
              </a:ext>
            </a:extLst>
          </p:cNvPr>
          <p:cNvSpPr/>
          <p:nvPr/>
        </p:nvSpPr>
        <p:spPr>
          <a:xfrm rot="20979216">
            <a:off x="8152132" y="848899"/>
            <a:ext cx="1469907" cy="367279"/>
          </a:xfrm>
          <a:custGeom>
            <a:avLst/>
            <a:gdLst>
              <a:gd name="connsiteX0" fmla="*/ 0 w 2069431"/>
              <a:gd name="connsiteY0" fmla="*/ 0 h 367279"/>
              <a:gd name="connsiteX1" fmla="*/ 916933 w 2069431"/>
              <a:gd name="connsiteY1" fmla="*/ 70923 h 367279"/>
              <a:gd name="connsiteX2" fmla="*/ 2069431 w 2069431"/>
              <a:gd name="connsiteY2" fmla="*/ 367279 h 367279"/>
            </a:gdLst>
            <a:ahLst/>
            <a:cxnLst>
              <a:cxn ang="0">
                <a:pos x="connsiteX0" y="connsiteY0"/>
              </a:cxn>
              <a:cxn ang="0">
                <a:pos x="connsiteX1" y="connsiteY1"/>
              </a:cxn>
              <a:cxn ang="0">
                <a:pos x="connsiteX2" y="connsiteY2"/>
              </a:cxn>
            </a:cxnLst>
            <a:rect l="l" t="t" r="r" b="b"/>
            <a:pathLst>
              <a:path w="2069431" h="367279">
                <a:moveTo>
                  <a:pt x="0" y="0"/>
                </a:moveTo>
                <a:cubicBezTo>
                  <a:pt x="286014" y="4855"/>
                  <a:pt x="572028" y="9710"/>
                  <a:pt x="916933" y="70923"/>
                </a:cubicBezTo>
                <a:cubicBezTo>
                  <a:pt x="1261838" y="132136"/>
                  <a:pt x="1888324" y="325907"/>
                  <a:pt x="2069431" y="367279"/>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42" name="Frihandsfigur: Form 41">
            <a:extLst>
              <a:ext uri="{FF2B5EF4-FFF2-40B4-BE49-F238E27FC236}">
                <a16:creationId xmlns:a16="http://schemas.microsoft.com/office/drawing/2014/main" id="{B3A27E51-659E-5D6D-7453-0CF578031204}"/>
              </a:ext>
            </a:extLst>
          </p:cNvPr>
          <p:cNvSpPr/>
          <p:nvPr/>
        </p:nvSpPr>
        <p:spPr>
          <a:xfrm rot="20979216">
            <a:off x="9624575" y="1075986"/>
            <a:ext cx="64272" cy="22225"/>
          </a:xfrm>
          <a:custGeom>
            <a:avLst/>
            <a:gdLst>
              <a:gd name="connsiteX0" fmla="*/ 0 w 90487"/>
              <a:gd name="connsiteY0" fmla="*/ 0 h 22225"/>
              <a:gd name="connsiteX1" fmla="*/ 90487 w 90487"/>
              <a:gd name="connsiteY1" fmla="*/ 22225 h 22225"/>
            </a:gdLst>
            <a:ahLst/>
            <a:cxnLst>
              <a:cxn ang="0">
                <a:pos x="connsiteX0" y="connsiteY0"/>
              </a:cxn>
              <a:cxn ang="0">
                <a:pos x="connsiteX1" y="connsiteY1"/>
              </a:cxn>
            </a:cxnLst>
            <a:rect l="l" t="t" r="r" b="b"/>
            <a:pathLst>
              <a:path w="90487" h="22225">
                <a:moveTo>
                  <a:pt x="0" y="0"/>
                </a:moveTo>
                <a:lnTo>
                  <a:pt x="90487" y="22225"/>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43" name="Frihandsfigur: Form 42">
            <a:extLst>
              <a:ext uri="{FF2B5EF4-FFF2-40B4-BE49-F238E27FC236}">
                <a16:creationId xmlns:a16="http://schemas.microsoft.com/office/drawing/2014/main" id="{772FE79C-4E13-2982-D96B-4FE7838A97D3}"/>
              </a:ext>
            </a:extLst>
          </p:cNvPr>
          <p:cNvSpPr/>
          <p:nvPr/>
        </p:nvSpPr>
        <p:spPr>
          <a:xfrm rot="20427645">
            <a:off x="8198206" y="5519964"/>
            <a:ext cx="1199518" cy="407246"/>
          </a:xfrm>
          <a:custGeom>
            <a:avLst/>
            <a:gdLst>
              <a:gd name="connsiteX0" fmla="*/ 0 w 1878537"/>
              <a:gd name="connsiteY0" fmla="*/ 0 h 439983"/>
              <a:gd name="connsiteX1" fmla="*/ 784318 w 1878537"/>
              <a:gd name="connsiteY1" fmla="*/ 332857 h 439983"/>
              <a:gd name="connsiteX2" fmla="*/ 1878537 w 1878537"/>
              <a:gd name="connsiteY2" fmla="*/ 439983 h 439983"/>
            </a:gdLst>
            <a:ahLst/>
            <a:cxnLst>
              <a:cxn ang="0">
                <a:pos x="connsiteX0" y="connsiteY0"/>
              </a:cxn>
              <a:cxn ang="0">
                <a:pos x="connsiteX1" y="connsiteY1"/>
              </a:cxn>
              <a:cxn ang="0">
                <a:pos x="connsiteX2" y="connsiteY2"/>
              </a:cxn>
            </a:cxnLst>
            <a:rect l="l" t="t" r="r" b="b"/>
            <a:pathLst>
              <a:path w="1878537" h="439983">
                <a:moveTo>
                  <a:pt x="0" y="0"/>
                </a:moveTo>
                <a:cubicBezTo>
                  <a:pt x="235614" y="129763"/>
                  <a:pt x="471229" y="259527"/>
                  <a:pt x="784318" y="332857"/>
                </a:cubicBezTo>
                <a:cubicBezTo>
                  <a:pt x="1097407" y="406187"/>
                  <a:pt x="1705094" y="424042"/>
                  <a:pt x="1878537" y="439983"/>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44" name="Frihandsfigur: Form 43">
            <a:extLst>
              <a:ext uri="{FF2B5EF4-FFF2-40B4-BE49-F238E27FC236}">
                <a16:creationId xmlns:a16="http://schemas.microsoft.com/office/drawing/2014/main" id="{B4258B5D-0D12-1548-78AF-E0754B7E0FD5}"/>
              </a:ext>
            </a:extLst>
          </p:cNvPr>
          <p:cNvSpPr/>
          <p:nvPr/>
        </p:nvSpPr>
        <p:spPr>
          <a:xfrm rot="20397721">
            <a:off x="9395726" y="5698395"/>
            <a:ext cx="174774" cy="10132"/>
          </a:xfrm>
          <a:custGeom>
            <a:avLst/>
            <a:gdLst>
              <a:gd name="connsiteX0" fmla="*/ 0 w 174774"/>
              <a:gd name="connsiteY0" fmla="*/ 0 h 10132"/>
              <a:gd name="connsiteX1" fmla="*/ 174774 w 174774"/>
              <a:gd name="connsiteY1" fmla="*/ 10132 h 10132"/>
            </a:gdLst>
            <a:ahLst/>
            <a:cxnLst>
              <a:cxn ang="0">
                <a:pos x="connsiteX0" y="connsiteY0"/>
              </a:cxn>
              <a:cxn ang="0">
                <a:pos x="connsiteX1" y="connsiteY1"/>
              </a:cxn>
            </a:cxnLst>
            <a:rect l="l" t="t" r="r" b="b"/>
            <a:pathLst>
              <a:path w="174774" h="10132">
                <a:moveTo>
                  <a:pt x="0" y="0"/>
                </a:moveTo>
                <a:lnTo>
                  <a:pt x="174774" y="10132"/>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45" name="Platshållare för innehåll 2">
            <a:extLst>
              <a:ext uri="{FF2B5EF4-FFF2-40B4-BE49-F238E27FC236}">
                <a16:creationId xmlns:a16="http://schemas.microsoft.com/office/drawing/2014/main" id="{88BC03DA-AE51-67C2-29B0-65024B6F54F9}"/>
              </a:ext>
            </a:extLst>
          </p:cNvPr>
          <p:cNvSpPr txBox="1">
            <a:spLocks/>
          </p:cNvSpPr>
          <p:nvPr/>
        </p:nvSpPr>
        <p:spPr>
          <a:xfrm>
            <a:off x="10642943" y="2700283"/>
            <a:ext cx="2630408" cy="970292"/>
          </a:xfrm>
          <a:prstGeom prst="rect">
            <a:avLst/>
          </a:prstGeom>
        </p:spPr>
        <p:txBody>
          <a:bodyPr>
            <a:normAutofit fontScale="77500" lnSpcReduction="20000"/>
          </a:bodyPr>
          <a:lstStyle/>
          <a:p>
            <a:pPr marL="285750" indent="-285750" defTabSz="914400">
              <a:lnSpc>
                <a:spcPct val="120000"/>
              </a:lnSpc>
              <a:buFont typeface="Wingdings" panose="05000000000000000000" pitchFamily="2" charset="2"/>
              <a:buChar char="§"/>
            </a:pPr>
            <a:endParaRPr lang="en-US" sz="3900" kern="0" dirty="0">
              <a:solidFill>
                <a:sysClr val="windowText" lastClr="000000"/>
              </a:solidFill>
            </a:endParaRPr>
          </a:p>
          <a:p>
            <a:pPr defTabSz="914400">
              <a:lnSpc>
                <a:spcPct val="120000"/>
              </a:lnSpc>
            </a:pPr>
            <a:r>
              <a:rPr lang="sv-SE" sz="3500" kern="0" dirty="0" err="1">
                <a:solidFill>
                  <a:sysClr val="windowText" lastClr="000000"/>
                </a:solidFill>
              </a:rPr>
              <a:t>Scaling</a:t>
            </a:r>
            <a:endParaRPr lang="sv-SE" sz="3500" kern="0" dirty="0">
              <a:solidFill>
                <a:sysClr val="windowText" lastClr="000000"/>
              </a:solidFill>
            </a:endParaRPr>
          </a:p>
        </p:txBody>
      </p:sp>
    </p:spTree>
    <p:extLst>
      <p:ext uri="{BB962C8B-B14F-4D97-AF65-F5344CB8AC3E}">
        <p14:creationId xmlns:p14="http://schemas.microsoft.com/office/powerpoint/2010/main" val="102951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D5193-1380-C96A-53F4-7CEE78981080}"/>
              </a:ext>
            </a:extLst>
          </p:cNvPr>
          <p:cNvSpPr>
            <a:spLocks noGrp="1"/>
          </p:cNvSpPr>
          <p:nvPr>
            <p:ph type="title"/>
          </p:nvPr>
        </p:nvSpPr>
        <p:spPr/>
        <p:txBody>
          <a:bodyPr/>
          <a:lstStyle/>
          <a:p>
            <a:r>
              <a:rPr lang="sv-SE" dirty="0" err="1"/>
              <a:t>Let’s</a:t>
            </a:r>
            <a:r>
              <a:rPr lang="sv-SE" dirty="0"/>
              <a:t> look at </a:t>
            </a:r>
            <a:r>
              <a:rPr lang="sv-SE" dirty="0" err="1"/>
              <a:t>this</a:t>
            </a:r>
            <a:r>
              <a:rPr lang="sv-SE" dirty="0"/>
              <a:t> </a:t>
            </a:r>
            <a:r>
              <a:rPr lang="sv-SE" dirty="0" err="1"/>
              <a:t>mathematically</a:t>
            </a:r>
            <a:br>
              <a:rPr lang="sv-SE" dirty="0"/>
            </a:b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6330DB76-BF7F-4D48-83AC-386214EC65F1}"/>
                  </a:ext>
                </a:extLst>
              </p:cNvPr>
              <p:cNvSpPr>
                <a:spLocks noGrp="1"/>
              </p:cNvSpPr>
              <p:nvPr>
                <p:ph idx="1"/>
              </p:nvPr>
            </p:nvSpPr>
            <p:spPr>
              <a:xfrm>
                <a:off x="612001" y="1620000"/>
                <a:ext cx="5082716" cy="4032000"/>
              </a:xfrm>
            </p:spPr>
            <p:txBody>
              <a:bodyPr/>
              <a:lstStyle/>
              <a:p>
                <a:pPr marL="285750" indent="-285750">
                  <a:lnSpc>
                    <a:spcPct val="120000"/>
                  </a:lnSpc>
                </a:pPr>
                <a:r>
                  <a:rPr lang="sv-SE" dirty="0"/>
                  <a:t>Let’s </a:t>
                </a:r>
                <a14:m>
                  <m:oMath xmlns:m="http://schemas.openxmlformats.org/officeDocument/2006/math">
                    <m:r>
                      <a:rPr lang="sv-SE" i="1">
                        <a:latin typeface="Cambria Math" panose="02040503050406030204" pitchFamily="18" charset="0"/>
                      </a:rPr>
                      <m:t>𝑓</m:t>
                    </m:r>
                    <m:r>
                      <a:rPr lang="sv-SE" i="1">
                        <a:latin typeface="Cambria Math" panose="02040503050406030204" pitchFamily="18" charset="0"/>
                      </a:rPr>
                      <m:t>:</m:t>
                    </m:r>
                    <m:r>
                      <a:rPr lang="sv-SE" i="1">
                        <a:latin typeface="Cambria Math" panose="02040503050406030204" pitchFamily="18" charset="0"/>
                      </a:rPr>
                      <m:t>𝑋</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𝑌</m:t>
                    </m:r>
                  </m:oMath>
                </a14:m>
                <a:r>
                  <a:rPr lang="sv-SE" dirty="0"/>
                  <a:t> be a </a:t>
                </a:r>
                <a:r>
                  <a:rPr lang="sv-SE" dirty="0" err="1"/>
                  <a:t>map</a:t>
                </a:r>
                <a:r>
                  <a:rPr lang="sv-SE" dirty="0"/>
                  <a:t> </a:t>
                </a:r>
                <a:r>
                  <a:rPr lang="sv-SE" dirty="0" err="1"/>
                  <a:t>between</a:t>
                </a:r>
                <a:r>
                  <a:rPr lang="sv-SE" dirty="0"/>
                  <a:t> </a:t>
                </a:r>
                <a:r>
                  <a:rPr lang="sv-SE" dirty="0" err="1"/>
                  <a:t>two</a:t>
                </a:r>
                <a:r>
                  <a:rPr lang="sv-SE" dirty="0"/>
                  <a:t> </a:t>
                </a:r>
                <a14:m>
                  <m:oMath xmlns:m="http://schemas.openxmlformats.org/officeDocument/2006/math">
                    <m:r>
                      <a:rPr lang="sv-SE" i="1">
                        <a:latin typeface="Cambria Math" panose="02040503050406030204" pitchFamily="18" charset="0"/>
                      </a:rPr>
                      <m:t>𝐺</m:t>
                    </m:r>
                  </m:oMath>
                </a14:m>
                <a:r>
                  <a:rPr lang="sv-SE" dirty="0"/>
                  <a:t>-</a:t>
                </a:r>
                <a:r>
                  <a:rPr lang="sv-SE" dirty="0" err="1"/>
                  <a:t>spaces</a:t>
                </a:r>
                <a:r>
                  <a:rPr lang="sv-SE" dirty="0"/>
                  <a:t> </a:t>
                </a:r>
                <a14:m>
                  <m:oMath xmlns:m="http://schemas.openxmlformats.org/officeDocument/2006/math">
                    <m:r>
                      <a:rPr lang="sv-SE" i="1">
                        <a:latin typeface="Cambria Math" panose="02040503050406030204" pitchFamily="18" charset="0"/>
                      </a:rPr>
                      <m:t>𝑋</m:t>
                    </m:r>
                  </m:oMath>
                </a14:m>
                <a:r>
                  <a:rPr lang="sv-SE" dirty="0"/>
                  <a:t> and </a:t>
                </a:r>
                <a14:m>
                  <m:oMath xmlns:m="http://schemas.openxmlformats.org/officeDocument/2006/math">
                    <m:r>
                      <a:rPr lang="sv-SE" i="1">
                        <a:latin typeface="Cambria Math" panose="02040503050406030204" pitchFamily="18" charset="0"/>
                      </a:rPr>
                      <m:t>𝑌</m:t>
                    </m:r>
                  </m:oMath>
                </a14:m>
                <a:r>
                  <a:rPr lang="sv-SE" dirty="0"/>
                  <a:t>.</a:t>
                </a:r>
                <a:endParaRPr lang="sv-SE" b="0" dirty="0"/>
              </a:p>
              <a:p>
                <a:pPr marL="285750" indent="-285750">
                  <a:lnSpc>
                    <a:spcPct val="120000"/>
                  </a:lnSpc>
                </a:pPr>
                <a:r>
                  <a:rPr lang="sv-SE" dirty="0" err="1"/>
                  <a:t>Let</a:t>
                </a:r>
                <a:r>
                  <a:rPr lang="sv-SE" dirty="0"/>
                  <a:t> </a:t>
                </a:r>
                <a14:m>
                  <m:oMath xmlns:m="http://schemas.openxmlformats.org/officeDocument/2006/math">
                    <m:r>
                      <a:rPr lang="sv-SE" i="1">
                        <a:latin typeface="Cambria Math" panose="02040503050406030204" pitchFamily="18" charset="0"/>
                      </a:rPr>
                      <m:t>𝑔</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𝐺</m:t>
                    </m:r>
                  </m:oMath>
                </a14:m>
                <a:r>
                  <a:rPr lang="sv-SE" dirty="0"/>
                  <a:t>.</a:t>
                </a:r>
              </a:p>
              <a:p>
                <a:pPr marL="285750" indent="-285750">
                  <a:lnSpc>
                    <a:spcPct val="120000"/>
                  </a:lnSpc>
                </a:pPr>
                <a:r>
                  <a:rPr lang="sv-SE" dirty="0" err="1"/>
                  <a:t>Equivariance</a:t>
                </a:r>
                <a:r>
                  <a:rPr lang="sv-SE" dirty="0"/>
                  <a:t> </a:t>
                </a:r>
                <a:r>
                  <a:rPr lang="sv-SE" dirty="0" err="1"/>
                  <a:t>means</a:t>
                </a:r>
                <a:r>
                  <a:rPr lang="sv-SE" dirty="0"/>
                  <a:t> </a:t>
                </a:r>
                <a14:m>
                  <m:oMath xmlns:m="http://schemas.openxmlformats.org/officeDocument/2006/math">
                    <m:r>
                      <a:rPr lang="sv-SE" i="1">
                        <a:latin typeface="Cambria Math" panose="02040503050406030204" pitchFamily="18" charset="0"/>
                      </a:rPr>
                      <m:t>𝑓</m:t>
                    </m:r>
                    <m:d>
                      <m:dPr>
                        <m:ctrlPr>
                          <a:rPr lang="sv-SE" i="1">
                            <a:latin typeface="Cambria Math" panose="02040503050406030204" pitchFamily="18" charset="0"/>
                          </a:rPr>
                        </m:ctrlPr>
                      </m:dPr>
                      <m:e>
                        <m:r>
                          <a:rPr lang="sv-SE" i="1">
                            <a:latin typeface="Cambria Math" panose="02040503050406030204" pitchFamily="18" charset="0"/>
                          </a:rPr>
                          <m:t>𝑔</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𝑥</m:t>
                        </m:r>
                      </m:e>
                    </m:d>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𝑔</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𝑓</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𝑥</m:t>
                    </m:r>
                    <m:r>
                      <a:rPr lang="sv-SE" i="1">
                        <a:latin typeface="Cambria Math" panose="02040503050406030204" pitchFamily="18" charset="0"/>
                        <a:ea typeface="Cambria Math" panose="02040503050406030204" pitchFamily="18" charset="0"/>
                      </a:rPr>
                      <m:t>)</m:t>
                    </m:r>
                  </m:oMath>
                </a14:m>
                <a:r>
                  <a:rPr lang="sv-SE" dirty="0"/>
                  <a:t> for all </a:t>
                </a:r>
                <a14:m>
                  <m:oMath xmlns:m="http://schemas.openxmlformats.org/officeDocument/2006/math">
                    <m:r>
                      <a:rPr lang="sv-SE" i="1">
                        <a:latin typeface="Cambria Math" panose="02040503050406030204" pitchFamily="18" charset="0"/>
                      </a:rPr>
                      <m:t>𝑔</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𝐺</m:t>
                    </m:r>
                  </m:oMath>
                </a14:m>
                <a:r>
                  <a:rPr lang="sv-SE" dirty="0"/>
                  <a:t>. </a:t>
                </a:r>
              </a:p>
              <a:p>
                <a:r>
                  <a:rPr lang="en-US" dirty="0"/>
                  <a:t>For a network </a:t>
                </a:r>
                <a14:m>
                  <m:oMath xmlns:m="http://schemas.openxmlformats.org/officeDocument/2006/math">
                    <m:r>
                      <a:rPr lang="sv-SE" i="1">
                        <a:latin typeface="Cambria Math" panose="02040503050406030204" pitchFamily="18" charset="0"/>
                      </a:rPr>
                      <m:t>𝑓</m:t>
                    </m:r>
                  </m:oMath>
                </a14:m>
                <a:r>
                  <a:rPr lang="en-US" dirty="0"/>
                  <a:t>, think of </a:t>
                </a:r>
                <a14:m>
                  <m:oMath xmlns:m="http://schemas.openxmlformats.org/officeDocument/2006/math">
                    <m:r>
                      <a:rPr lang="sv-SE" i="1">
                        <a:latin typeface="Cambria Math" panose="02040503050406030204" pitchFamily="18" charset="0"/>
                      </a:rPr>
                      <m:t>𝑋</m:t>
                    </m:r>
                  </m:oMath>
                </a14:m>
                <a:r>
                  <a:rPr lang="en-US" dirty="0"/>
                  <a:t> as the input space and </a:t>
                </a:r>
                <a14:m>
                  <m:oMath xmlns:m="http://schemas.openxmlformats.org/officeDocument/2006/math">
                    <m:r>
                      <a:rPr lang="sv-SE" b="0" i="1" smtClean="0">
                        <a:latin typeface="Cambria Math" panose="02040503050406030204" pitchFamily="18" charset="0"/>
                      </a:rPr>
                      <m:t>𝑌</m:t>
                    </m:r>
                  </m:oMath>
                </a14:m>
                <a:r>
                  <a:rPr lang="en-US" dirty="0"/>
                  <a:t> as the output space.</a:t>
                </a:r>
                <a:endParaRPr lang="sv-SE" dirty="0"/>
              </a:p>
            </p:txBody>
          </p:sp>
        </mc:Choice>
        <mc:Fallback xmlns="">
          <p:sp>
            <p:nvSpPr>
              <p:cNvPr id="3" name="Platshållare för innehåll 2">
                <a:extLst>
                  <a:ext uri="{FF2B5EF4-FFF2-40B4-BE49-F238E27FC236}">
                    <a16:creationId xmlns:a16="http://schemas.microsoft.com/office/drawing/2014/main" id="{6330DB76-BF7F-4D48-83AC-386214EC65F1}"/>
                  </a:ext>
                </a:extLst>
              </p:cNvPr>
              <p:cNvSpPr>
                <a:spLocks noGrp="1" noRot="1" noChangeAspect="1" noMove="1" noResize="1" noEditPoints="1" noAdjustHandles="1" noChangeArrowheads="1" noChangeShapeType="1" noTextEdit="1"/>
              </p:cNvSpPr>
              <p:nvPr>
                <p:ph idx="1"/>
              </p:nvPr>
            </p:nvSpPr>
            <p:spPr>
              <a:xfrm>
                <a:off x="612001" y="1620000"/>
                <a:ext cx="5082716" cy="4032000"/>
              </a:xfrm>
              <a:blipFill>
                <a:blip r:embed="rId3"/>
                <a:stretch>
                  <a:fillRect l="-2878" t="-1362"/>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B659989C-BEBE-BC8B-F6E9-0FBEDC14C724}"/>
              </a:ext>
            </a:extLst>
          </p:cNvPr>
          <p:cNvSpPr>
            <a:spLocks noGrp="1"/>
          </p:cNvSpPr>
          <p:nvPr>
            <p:ph type="body" sz="quarter" idx="10"/>
          </p:nvPr>
        </p:nvSpPr>
        <p:spPr/>
        <p:txBody>
          <a:bodyPr/>
          <a:lstStyle/>
          <a:p>
            <a:endParaRPr lang="sv-SE" dirty="0"/>
          </a:p>
        </p:txBody>
      </p:sp>
      <p:sp>
        <p:nvSpPr>
          <p:cNvPr id="7" name="Rektangel: rundade hörn 6">
            <a:extLst>
              <a:ext uri="{FF2B5EF4-FFF2-40B4-BE49-F238E27FC236}">
                <a16:creationId xmlns:a16="http://schemas.microsoft.com/office/drawing/2014/main" id="{5A8FF28E-AC8E-3D92-1CE6-B7E203FB6647}"/>
              </a:ext>
            </a:extLst>
          </p:cNvPr>
          <p:cNvSpPr/>
          <p:nvPr/>
        </p:nvSpPr>
        <p:spPr>
          <a:xfrm>
            <a:off x="6140174" y="3849757"/>
            <a:ext cx="2981739" cy="179865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rundade hörn 7">
            <a:extLst>
              <a:ext uri="{FF2B5EF4-FFF2-40B4-BE49-F238E27FC236}">
                <a16:creationId xmlns:a16="http://schemas.microsoft.com/office/drawing/2014/main" id="{2E5C9D1B-1996-5E19-A889-C03C1CA8D45B}"/>
              </a:ext>
            </a:extLst>
          </p:cNvPr>
          <p:cNvSpPr/>
          <p:nvPr/>
        </p:nvSpPr>
        <p:spPr>
          <a:xfrm>
            <a:off x="8578573" y="1209591"/>
            <a:ext cx="3260035" cy="1798652"/>
          </a:xfrm>
          <a:prstGeom prst="roundRect">
            <a:avLst/>
          </a:prstGeom>
          <a:solidFill>
            <a:srgbClr val="CFC5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A8919957-EA92-2274-D3A5-02F92B9A2A01}"/>
              </a:ext>
            </a:extLst>
          </p:cNvPr>
          <p:cNvSpPr txBox="1">
            <a:spLocks/>
          </p:cNvSpPr>
          <p:nvPr/>
        </p:nvSpPr>
        <p:spPr>
          <a:xfrm>
            <a:off x="6245217" y="5003700"/>
            <a:ext cx="2981739" cy="5357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rgbClr val="0070C0"/>
                </a:solidFill>
              </a:rPr>
              <a:t>X</a:t>
            </a:r>
          </a:p>
          <a:p>
            <a:endParaRPr lang="sv-SE" sz="2000" dirty="0"/>
          </a:p>
        </p:txBody>
      </p:sp>
      <p:sp>
        <p:nvSpPr>
          <p:cNvPr id="10" name="Platshållare för innehåll 2">
            <a:extLst>
              <a:ext uri="{FF2B5EF4-FFF2-40B4-BE49-F238E27FC236}">
                <a16:creationId xmlns:a16="http://schemas.microsoft.com/office/drawing/2014/main" id="{EC255262-B6E8-C810-DA3E-BB9896531EDA}"/>
              </a:ext>
            </a:extLst>
          </p:cNvPr>
          <p:cNvSpPr txBox="1">
            <a:spLocks/>
          </p:cNvSpPr>
          <p:nvPr/>
        </p:nvSpPr>
        <p:spPr>
          <a:xfrm>
            <a:off x="11180515" y="1152861"/>
            <a:ext cx="2028557" cy="1510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rgbClr val="7030A0"/>
                </a:solidFill>
              </a:rPr>
              <a:t>Y</a:t>
            </a:r>
          </a:p>
          <a:p>
            <a:endParaRPr lang="sv-SE" sz="2000" dirty="0"/>
          </a:p>
        </p:txBody>
      </p:sp>
      <p:sp>
        <p:nvSpPr>
          <p:cNvPr id="11" name="Frihandsfigur: Form 10">
            <a:extLst>
              <a:ext uri="{FF2B5EF4-FFF2-40B4-BE49-F238E27FC236}">
                <a16:creationId xmlns:a16="http://schemas.microsoft.com/office/drawing/2014/main" id="{7F29001D-03CB-6B7C-C563-E83393398384}"/>
              </a:ext>
            </a:extLst>
          </p:cNvPr>
          <p:cNvSpPr/>
          <p:nvPr/>
        </p:nvSpPr>
        <p:spPr>
          <a:xfrm>
            <a:off x="6736522" y="1854300"/>
            <a:ext cx="2385391" cy="2650435"/>
          </a:xfrm>
          <a:custGeom>
            <a:avLst/>
            <a:gdLst>
              <a:gd name="connsiteX0" fmla="*/ 0 w 2385391"/>
              <a:gd name="connsiteY0" fmla="*/ 2650435 h 2650435"/>
              <a:gd name="connsiteX1" fmla="*/ 715617 w 2385391"/>
              <a:gd name="connsiteY1" fmla="*/ 993913 h 2650435"/>
              <a:gd name="connsiteX2" fmla="*/ 2385391 w 2385391"/>
              <a:gd name="connsiteY2" fmla="*/ 0 h 2650435"/>
            </a:gdLst>
            <a:ahLst/>
            <a:cxnLst>
              <a:cxn ang="0">
                <a:pos x="connsiteX0" y="connsiteY0"/>
              </a:cxn>
              <a:cxn ang="0">
                <a:pos x="connsiteX1" y="connsiteY1"/>
              </a:cxn>
              <a:cxn ang="0">
                <a:pos x="connsiteX2" y="connsiteY2"/>
              </a:cxn>
            </a:cxnLst>
            <a:rect l="l" t="t" r="r" b="b"/>
            <a:pathLst>
              <a:path w="2385391" h="2650435">
                <a:moveTo>
                  <a:pt x="0" y="2650435"/>
                </a:moveTo>
                <a:cubicBezTo>
                  <a:pt x="159026" y="2043043"/>
                  <a:pt x="318052" y="1435652"/>
                  <a:pt x="715617" y="993913"/>
                </a:cubicBezTo>
                <a:cubicBezTo>
                  <a:pt x="1113182" y="552174"/>
                  <a:pt x="2096052" y="150191"/>
                  <a:pt x="2385391"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2" name="Ellips 11">
            <a:extLst>
              <a:ext uri="{FF2B5EF4-FFF2-40B4-BE49-F238E27FC236}">
                <a16:creationId xmlns:a16="http://schemas.microsoft.com/office/drawing/2014/main" id="{9C493384-6ACE-1856-E760-0847407A1108}"/>
              </a:ext>
            </a:extLst>
          </p:cNvPr>
          <p:cNvSpPr/>
          <p:nvPr/>
        </p:nvSpPr>
        <p:spPr>
          <a:xfrm>
            <a:off x="6707269" y="4476068"/>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AA65C7A8-A059-713D-C041-4E97D6F99AA8}"/>
              </a:ext>
            </a:extLst>
          </p:cNvPr>
          <p:cNvSpPr/>
          <p:nvPr/>
        </p:nvSpPr>
        <p:spPr>
          <a:xfrm>
            <a:off x="8586329" y="4917701"/>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CFE261C6-839F-CE62-68B8-4056B0140BC4}"/>
              </a:ext>
            </a:extLst>
          </p:cNvPr>
          <p:cNvSpPr/>
          <p:nvPr/>
        </p:nvSpPr>
        <p:spPr>
          <a:xfrm>
            <a:off x="9121913" y="1825633"/>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8905D722-36B2-6012-FB93-864B1AB230CA}"/>
              </a:ext>
            </a:extLst>
          </p:cNvPr>
          <p:cNvSpPr/>
          <p:nvPr/>
        </p:nvSpPr>
        <p:spPr>
          <a:xfrm>
            <a:off x="11227296" y="2207645"/>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6" name="Frihandsfigur: Form 15">
            <a:extLst>
              <a:ext uri="{FF2B5EF4-FFF2-40B4-BE49-F238E27FC236}">
                <a16:creationId xmlns:a16="http://schemas.microsoft.com/office/drawing/2014/main" id="{2BD00F2D-6CE7-2B99-3891-FC3A4E7EE518}"/>
              </a:ext>
            </a:extLst>
          </p:cNvPr>
          <p:cNvSpPr/>
          <p:nvPr/>
        </p:nvSpPr>
        <p:spPr>
          <a:xfrm>
            <a:off x="8619188" y="2236662"/>
            <a:ext cx="2631367" cy="2710308"/>
          </a:xfrm>
          <a:custGeom>
            <a:avLst/>
            <a:gdLst>
              <a:gd name="connsiteX0" fmla="*/ 0 w 2631367"/>
              <a:gd name="connsiteY0" fmla="*/ 2710308 h 2710308"/>
              <a:gd name="connsiteX1" fmla="*/ 1809065 w 2631367"/>
              <a:gd name="connsiteY1" fmla="*/ 1677496 h 2710308"/>
              <a:gd name="connsiteX2" fmla="*/ 2631367 w 2631367"/>
              <a:gd name="connsiteY2" fmla="*/ 0 h 2710308"/>
            </a:gdLst>
            <a:ahLst/>
            <a:cxnLst>
              <a:cxn ang="0">
                <a:pos x="connsiteX0" y="connsiteY0"/>
              </a:cxn>
              <a:cxn ang="0">
                <a:pos x="connsiteX1" y="connsiteY1"/>
              </a:cxn>
              <a:cxn ang="0">
                <a:pos x="connsiteX2" y="connsiteY2"/>
              </a:cxn>
            </a:cxnLst>
            <a:rect l="l" t="t" r="r" b="b"/>
            <a:pathLst>
              <a:path w="2631367" h="2710308">
                <a:moveTo>
                  <a:pt x="0" y="2710308"/>
                </a:moveTo>
                <a:cubicBezTo>
                  <a:pt x="685252" y="2419761"/>
                  <a:pt x="1370504" y="2129214"/>
                  <a:pt x="1809065" y="1677496"/>
                </a:cubicBezTo>
                <a:cubicBezTo>
                  <a:pt x="2247626" y="1225778"/>
                  <a:pt x="2439496" y="612889"/>
                  <a:pt x="263136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7" name="Frihandsfigur: Form 16">
            <a:extLst>
              <a:ext uri="{FF2B5EF4-FFF2-40B4-BE49-F238E27FC236}">
                <a16:creationId xmlns:a16="http://schemas.microsoft.com/office/drawing/2014/main" id="{62C609BC-C923-F888-0668-E17B437EFCD4}"/>
              </a:ext>
            </a:extLst>
          </p:cNvPr>
          <p:cNvSpPr/>
          <p:nvPr/>
        </p:nvSpPr>
        <p:spPr>
          <a:xfrm>
            <a:off x="6736633" y="4506959"/>
            <a:ext cx="1878537" cy="439983"/>
          </a:xfrm>
          <a:custGeom>
            <a:avLst/>
            <a:gdLst>
              <a:gd name="connsiteX0" fmla="*/ 0 w 1878537"/>
              <a:gd name="connsiteY0" fmla="*/ 0 h 439983"/>
              <a:gd name="connsiteX1" fmla="*/ 784318 w 1878537"/>
              <a:gd name="connsiteY1" fmla="*/ 332857 h 439983"/>
              <a:gd name="connsiteX2" fmla="*/ 1878537 w 1878537"/>
              <a:gd name="connsiteY2" fmla="*/ 439983 h 439983"/>
            </a:gdLst>
            <a:ahLst/>
            <a:cxnLst>
              <a:cxn ang="0">
                <a:pos x="connsiteX0" y="connsiteY0"/>
              </a:cxn>
              <a:cxn ang="0">
                <a:pos x="connsiteX1" y="connsiteY1"/>
              </a:cxn>
              <a:cxn ang="0">
                <a:pos x="connsiteX2" y="connsiteY2"/>
              </a:cxn>
            </a:cxnLst>
            <a:rect l="l" t="t" r="r" b="b"/>
            <a:pathLst>
              <a:path w="1878537" h="439983">
                <a:moveTo>
                  <a:pt x="0" y="0"/>
                </a:moveTo>
                <a:cubicBezTo>
                  <a:pt x="235614" y="129763"/>
                  <a:pt x="471229" y="259527"/>
                  <a:pt x="784318" y="332857"/>
                </a:cubicBezTo>
                <a:cubicBezTo>
                  <a:pt x="1097407" y="406187"/>
                  <a:pt x="1705094" y="424042"/>
                  <a:pt x="1878537" y="439983"/>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8" name="Frihandsfigur: Form 17">
            <a:extLst>
              <a:ext uri="{FF2B5EF4-FFF2-40B4-BE49-F238E27FC236}">
                <a16:creationId xmlns:a16="http://schemas.microsoft.com/office/drawing/2014/main" id="{119010ED-DBFD-5A24-2CDE-1E22DCF41C81}"/>
              </a:ext>
            </a:extLst>
          </p:cNvPr>
          <p:cNvSpPr/>
          <p:nvPr/>
        </p:nvSpPr>
        <p:spPr>
          <a:xfrm>
            <a:off x="8410848" y="4931681"/>
            <a:ext cx="174774" cy="10132"/>
          </a:xfrm>
          <a:custGeom>
            <a:avLst/>
            <a:gdLst>
              <a:gd name="connsiteX0" fmla="*/ 0 w 174774"/>
              <a:gd name="connsiteY0" fmla="*/ 0 h 10132"/>
              <a:gd name="connsiteX1" fmla="*/ 174774 w 174774"/>
              <a:gd name="connsiteY1" fmla="*/ 10132 h 10132"/>
            </a:gdLst>
            <a:ahLst/>
            <a:cxnLst>
              <a:cxn ang="0">
                <a:pos x="connsiteX0" y="connsiteY0"/>
              </a:cxn>
              <a:cxn ang="0">
                <a:pos x="connsiteX1" y="connsiteY1"/>
              </a:cxn>
            </a:cxnLst>
            <a:rect l="l" t="t" r="r" b="b"/>
            <a:pathLst>
              <a:path w="174774" h="10132">
                <a:moveTo>
                  <a:pt x="0" y="0"/>
                </a:moveTo>
                <a:lnTo>
                  <a:pt x="174774" y="10132"/>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9" name="Frihandsfigur: Form 18">
            <a:extLst>
              <a:ext uri="{FF2B5EF4-FFF2-40B4-BE49-F238E27FC236}">
                <a16:creationId xmlns:a16="http://schemas.microsoft.com/office/drawing/2014/main" id="{2E5F0B68-A691-1C06-CFC9-F6B2FEDD2A7D}"/>
              </a:ext>
            </a:extLst>
          </p:cNvPr>
          <p:cNvSpPr/>
          <p:nvPr/>
        </p:nvSpPr>
        <p:spPr>
          <a:xfrm>
            <a:off x="9168204" y="1856663"/>
            <a:ext cx="2069431" cy="367279"/>
          </a:xfrm>
          <a:custGeom>
            <a:avLst/>
            <a:gdLst>
              <a:gd name="connsiteX0" fmla="*/ 0 w 2069431"/>
              <a:gd name="connsiteY0" fmla="*/ 0 h 367279"/>
              <a:gd name="connsiteX1" fmla="*/ 916933 w 2069431"/>
              <a:gd name="connsiteY1" fmla="*/ 70923 h 367279"/>
              <a:gd name="connsiteX2" fmla="*/ 2069431 w 2069431"/>
              <a:gd name="connsiteY2" fmla="*/ 367279 h 367279"/>
            </a:gdLst>
            <a:ahLst/>
            <a:cxnLst>
              <a:cxn ang="0">
                <a:pos x="connsiteX0" y="connsiteY0"/>
              </a:cxn>
              <a:cxn ang="0">
                <a:pos x="connsiteX1" y="connsiteY1"/>
              </a:cxn>
              <a:cxn ang="0">
                <a:pos x="connsiteX2" y="connsiteY2"/>
              </a:cxn>
            </a:cxnLst>
            <a:rect l="l" t="t" r="r" b="b"/>
            <a:pathLst>
              <a:path w="2069431" h="367279">
                <a:moveTo>
                  <a:pt x="0" y="0"/>
                </a:moveTo>
                <a:cubicBezTo>
                  <a:pt x="286014" y="4855"/>
                  <a:pt x="572028" y="9710"/>
                  <a:pt x="916933" y="70923"/>
                </a:cubicBezTo>
                <a:cubicBezTo>
                  <a:pt x="1261838" y="132136"/>
                  <a:pt x="1888324" y="325907"/>
                  <a:pt x="2069431" y="367279"/>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20" name="Frihandsfigur: Form 19">
            <a:extLst>
              <a:ext uri="{FF2B5EF4-FFF2-40B4-BE49-F238E27FC236}">
                <a16:creationId xmlns:a16="http://schemas.microsoft.com/office/drawing/2014/main" id="{CB582045-F54D-ECB2-87F0-EEB66B767C4D}"/>
              </a:ext>
            </a:extLst>
          </p:cNvPr>
          <p:cNvSpPr/>
          <p:nvPr/>
        </p:nvSpPr>
        <p:spPr>
          <a:xfrm>
            <a:off x="11139641" y="2199562"/>
            <a:ext cx="90487" cy="22225"/>
          </a:xfrm>
          <a:custGeom>
            <a:avLst/>
            <a:gdLst>
              <a:gd name="connsiteX0" fmla="*/ 0 w 90487"/>
              <a:gd name="connsiteY0" fmla="*/ 0 h 22225"/>
              <a:gd name="connsiteX1" fmla="*/ 90487 w 90487"/>
              <a:gd name="connsiteY1" fmla="*/ 22225 h 22225"/>
            </a:gdLst>
            <a:ahLst/>
            <a:cxnLst>
              <a:cxn ang="0">
                <a:pos x="connsiteX0" y="connsiteY0"/>
              </a:cxn>
              <a:cxn ang="0">
                <a:pos x="connsiteX1" y="connsiteY1"/>
              </a:cxn>
            </a:cxnLst>
            <a:rect l="l" t="t" r="r" b="b"/>
            <a:pathLst>
              <a:path w="90487" h="22225">
                <a:moveTo>
                  <a:pt x="0" y="0"/>
                </a:moveTo>
                <a:lnTo>
                  <a:pt x="90487" y="22225"/>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21" name="Platshållare för innehåll 2">
            <a:extLst>
              <a:ext uri="{FF2B5EF4-FFF2-40B4-BE49-F238E27FC236}">
                <a16:creationId xmlns:a16="http://schemas.microsoft.com/office/drawing/2014/main" id="{7D06DE43-32D4-38AA-2F9C-7610584054F4}"/>
              </a:ext>
            </a:extLst>
          </p:cNvPr>
          <p:cNvSpPr txBox="1">
            <a:spLocks/>
          </p:cNvSpPr>
          <p:nvPr/>
        </p:nvSpPr>
        <p:spPr>
          <a:xfrm>
            <a:off x="10433500" y="3906592"/>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f</a:t>
            </a:r>
          </a:p>
        </p:txBody>
      </p:sp>
      <p:sp>
        <p:nvSpPr>
          <p:cNvPr id="22" name="Platshållare för innehåll 2">
            <a:extLst>
              <a:ext uri="{FF2B5EF4-FFF2-40B4-BE49-F238E27FC236}">
                <a16:creationId xmlns:a16="http://schemas.microsoft.com/office/drawing/2014/main" id="{784CCD95-26F0-33A5-88D2-0F93824EEA0D}"/>
              </a:ext>
            </a:extLst>
          </p:cNvPr>
          <p:cNvSpPr txBox="1">
            <a:spLocks/>
          </p:cNvSpPr>
          <p:nvPr/>
        </p:nvSpPr>
        <p:spPr>
          <a:xfrm>
            <a:off x="7404144" y="2429977"/>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f</a:t>
            </a:r>
          </a:p>
        </p:txBody>
      </p:sp>
      <p:sp>
        <p:nvSpPr>
          <p:cNvPr id="23" name="Platshållare för innehåll 2">
            <a:extLst>
              <a:ext uri="{FF2B5EF4-FFF2-40B4-BE49-F238E27FC236}">
                <a16:creationId xmlns:a16="http://schemas.microsoft.com/office/drawing/2014/main" id="{B9C37E32-3C65-BC40-01C7-BABA53E02602}"/>
              </a:ext>
            </a:extLst>
          </p:cNvPr>
          <p:cNvSpPr txBox="1">
            <a:spLocks/>
          </p:cNvSpPr>
          <p:nvPr/>
        </p:nvSpPr>
        <p:spPr>
          <a:xfrm>
            <a:off x="7276201" y="4827076"/>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g</a:t>
            </a:r>
          </a:p>
        </p:txBody>
      </p:sp>
      <p:sp>
        <p:nvSpPr>
          <p:cNvPr id="24" name="Platshållare för innehåll 2">
            <a:extLst>
              <a:ext uri="{FF2B5EF4-FFF2-40B4-BE49-F238E27FC236}">
                <a16:creationId xmlns:a16="http://schemas.microsoft.com/office/drawing/2014/main" id="{1F0CD9C1-5B36-3863-2D45-F18DB1970265}"/>
              </a:ext>
            </a:extLst>
          </p:cNvPr>
          <p:cNvSpPr txBox="1">
            <a:spLocks/>
          </p:cNvSpPr>
          <p:nvPr/>
        </p:nvSpPr>
        <p:spPr>
          <a:xfrm>
            <a:off x="10154819" y="1491263"/>
            <a:ext cx="721922" cy="47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g</a:t>
            </a:r>
          </a:p>
        </p:txBody>
      </p:sp>
      <p:sp>
        <p:nvSpPr>
          <p:cNvPr id="25" name="Uttryckssymbol 24">
            <a:extLst>
              <a:ext uri="{FF2B5EF4-FFF2-40B4-BE49-F238E27FC236}">
                <a16:creationId xmlns:a16="http://schemas.microsoft.com/office/drawing/2014/main" id="{4ED9F158-C31E-2CAE-34FF-B2D52187D7D5}"/>
              </a:ext>
            </a:extLst>
          </p:cNvPr>
          <p:cNvSpPr/>
          <p:nvPr/>
        </p:nvSpPr>
        <p:spPr>
          <a:xfrm>
            <a:off x="5863027" y="3989535"/>
            <a:ext cx="815742" cy="779016"/>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Uttryckssymbol 25">
            <a:extLst>
              <a:ext uri="{FF2B5EF4-FFF2-40B4-BE49-F238E27FC236}">
                <a16:creationId xmlns:a16="http://schemas.microsoft.com/office/drawing/2014/main" id="{556B3F82-9B15-0A7D-292C-68D0CE501E6F}"/>
              </a:ext>
            </a:extLst>
          </p:cNvPr>
          <p:cNvSpPr/>
          <p:nvPr/>
        </p:nvSpPr>
        <p:spPr>
          <a:xfrm rot="5400000">
            <a:off x="8625233" y="4827076"/>
            <a:ext cx="815742" cy="779016"/>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7" name="Uttryckssymbol 26">
            <a:extLst>
              <a:ext uri="{FF2B5EF4-FFF2-40B4-BE49-F238E27FC236}">
                <a16:creationId xmlns:a16="http://schemas.microsoft.com/office/drawing/2014/main" id="{3440262F-AF18-95A3-C80A-4E6326D935F6}"/>
              </a:ext>
            </a:extLst>
          </p:cNvPr>
          <p:cNvSpPr/>
          <p:nvPr/>
        </p:nvSpPr>
        <p:spPr>
          <a:xfrm rot="5400000">
            <a:off x="11292467" y="1719409"/>
            <a:ext cx="815742" cy="779016"/>
          </a:xfrm>
          <a:prstGeom prst="smileyFac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Uttryckssymbol 27">
            <a:extLst>
              <a:ext uri="{FF2B5EF4-FFF2-40B4-BE49-F238E27FC236}">
                <a16:creationId xmlns:a16="http://schemas.microsoft.com/office/drawing/2014/main" id="{46FC7F39-4B3E-4E81-6A8B-07F0E6EB4622}"/>
              </a:ext>
            </a:extLst>
          </p:cNvPr>
          <p:cNvSpPr/>
          <p:nvPr/>
        </p:nvSpPr>
        <p:spPr>
          <a:xfrm>
            <a:off x="8747499" y="1009849"/>
            <a:ext cx="815742" cy="779016"/>
          </a:xfrm>
          <a:prstGeom prst="smileyFac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2210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D5193-1380-C96A-53F4-7CEE78981080}"/>
              </a:ext>
            </a:extLst>
          </p:cNvPr>
          <p:cNvSpPr>
            <a:spLocks noGrp="1"/>
          </p:cNvSpPr>
          <p:nvPr>
            <p:ph type="title"/>
          </p:nvPr>
        </p:nvSpPr>
        <p:spPr/>
        <p:txBody>
          <a:bodyPr/>
          <a:lstStyle/>
          <a:p>
            <a:r>
              <a:rPr lang="sv-SE" dirty="0" err="1"/>
              <a:t>Invariance</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6330DB76-BF7F-4D48-83AC-386214EC65F1}"/>
                  </a:ext>
                </a:extLst>
              </p:cNvPr>
              <p:cNvSpPr>
                <a:spLocks noGrp="1"/>
              </p:cNvSpPr>
              <p:nvPr>
                <p:ph idx="1"/>
              </p:nvPr>
            </p:nvSpPr>
            <p:spPr>
              <a:xfrm>
                <a:off x="611998" y="2946975"/>
                <a:ext cx="5162655" cy="952584"/>
              </a:xfrm>
            </p:spPr>
            <p:txBody>
              <a:bodyPr/>
              <a:lstStyle/>
              <a:p>
                <a:pPr marL="0" indent="0">
                  <a:lnSpc>
                    <a:spcPct val="120000"/>
                  </a:lnSpc>
                  <a:buNone/>
                </a:pPr>
                <a:r>
                  <a:rPr lang="sv-SE" dirty="0"/>
                  <a:t>A special </a:t>
                </a:r>
                <a:r>
                  <a:rPr lang="sv-SE" dirty="0" err="1"/>
                  <a:t>case</a:t>
                </a:r>
                <a:r>
                  <a:rPr lang="sv-SE" dirty="0"/>
                  <a:t> </a:t>
                </a:r>
                <a:r>
                  <a:rPr lang="sv-SE" dirty="0" err="1"/>
                  <a:t>of</a:t>
                </a:r>
                <a:r>
                  <a:rPr lang="sv-SE" dirty="0"/>
                  <a:t> </a:t>
                </a:r>
                <a:r>
                  <a:rPr lang="sv-SE" dirty="0" err="1"/>
                  <a:t>equivariance</a:t>
                </a:r>
                <a:r>
                  <a:rPr lang="sv-SE" dirty="0"/>
                  <a:t> is </a:t>
                </a:r>
                <a:r>
                  <a:rPr lang="sv-SE" dirty="0" err="1"/>
                  <a:t>invariance</a:t>
                </a:r>
                <a:r>
                  <a:rPr lang="sv-SE" dirty="0"/>
                  <a:t>. Here </a:t>
                </a:r>
                <a14:m>
                  <m:oMath xmlns:m="http://schemas.openxmlformats.org/officeDocument/2006/math">
                    <m:r>
                      <a:rPr lang="sv-SE" i="1">
                        <a:latin typeface="Cambria Math" panose="02040503050406030204" pitchFamily="18" charset="0"/>
                      </a:rPr>
                      <m:t>𝑓</m:t>
                    </m:r>
                    <m:d>
                      <m:dPr>
                        <m:ctrlPr>
                          <a:rPr lang="sv-SE" i="1">
                            <a:latin typeface="Cambria Math" panose="02040503050406030204" pitchFamily="18" charset="0"/>
                          </a:rPr>
                        </m:ctrlPr>
                      </m:dPr>
                      <m:e>
                        <m:r>
                          <a:rPr lang="sv-SE" i="1">
                            <a:latin typeface="Cambria Math" panose="02040503050406030204" pitchFamily="18" charset="0"/>
                          </a:rPr>
                          <m:t>𝑔</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𝑥</m:t>
                        </m:r>
                      </m:e>
                    </m:d>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𝑓</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𝑥</m:t>
                    </m:r>
                    <m:r>
                      <a:rPr lang="sv-SE" i="1">
                        <a:latin typeface="Cambria Math" panose="02040503050406030204" pitchFamily="18" charset="0"/>
                        <a:ea typeface="Cambria Math" panose="02040503050406030204" pitchFamily="18" charset="0"/>
                      </a:rPr>
                      <m:t>)</m:t>
                    </m:r>
                  </m:oMath>
                </a14:m>
                <a:r>
                  <a:rPr lang="sv-SE" dirty="0"/>
                  <a:t>. </a:t>
                </a:r>
              </a:p>
              <a:p>
                <a:endParaRPr lang="sv-SE" dirty="0"/>
              </a:p>
            </p:txBody>
          </p:sp>
        </mc:Choice>
        <mc:Fallback xmlns="">
          <p:sp>
            <p:nvSpPr>
              <p:cNvPr id="3" name="Platshållare för innehåll 2">
                <a:extLst>
                  <a:ext uri="{FF2B5EF4-FFF2-40B4-BE49-F238E27FC236}">
                    <a16:creationId xmlns:a16="http://schemas.microsoft.com/office/drawing/2014/main" id="{6330DB76-BF7F-4D48-83AC-386214EC65F1}"/>
                  </a:ext>
                </a:extLst>
              </p:cNvPr>
              <p:cNvSpPr>
                <a:spLocks noGrp="1" noRot="1" noChangeAspect="1" noMove="1" noResize="1" noEditPoints="1" noAdjustHandles="1" noChangeArrowheads="1" noChangeShapeType="1" noTextEdit="1"/>
              </p:cNvSpPr>
              <p:nvPr>
                <p:ph idx="1"/>
              </p:nvPr>
            </p:nvSpPr>
            <p:spPr>
              <a:xfrm>
                <a:off x="611998" y="2946975"/>
                <a:ext cx="5162655" cy="952584"/>
              </a:xfrm>
              <a:blipFill>
                <a:blip r:embed="rId3"/>
                <a:stretch>
                  <a:fillRect l="-2952" t="-5732"/>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B659989C-BEBE-BC8B-F6E9-0FBEDC14C724}"/>
              </a:ext>
            </a:extLst>
          </p:cNvPr>
          <p:cNvSpPr>
            <a:spLocks noGrp="1"/>
          </p:cNvSpPr>
          <p:nvPr>
            <p:ph type="body" sz="quarter" idx="10"/>
          </p:nvPr>
        </p:nvSpPr>
        <p:spPr/>
        <p:txBody>
          <a:bodyPr/>
          <a:lstStyle/>
          <a:p>
            <a:endParaRPr lang="sv-SE" dirty="0"/>
          </a:p>
        </p:txBody>
      </p:sp>
      <p:sp>
        <p:nvSpPr>
          <p:cNvPr id="7" name="Rektangel: rundade hörn 6">
            <a:extLst>
              <a:ext uri="{FF2B5EF4-FFF2-40B4-BE49-F238E27FC236}">
                <a16:creationId xmlns:a16="http://schemas.microsoft.com/office/drawing/2014/main" id="{5A8FF28E-AC8E-3D92-1CE6-B7E203FB6647}"/>
              </a:ext>
            </a:extLst>
          </p:cNvPr>
          <p:cNvSpPr/>
          <p:nvPr/>
        </p:nvSpPr>
        <p:spPr>
          <a:xfrm>
            <a:off x="6140174" y="3849757"/>
            <a:ext cx="2981739" cy="179865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rundade hörn 7">
            <a:extLst>
              <a:ext uri="{FF2B5EF4-FFF2-40B4-BE49-F238E27FC236}">
                <a16:creationId xmlns:a16="http://schemas.microsoft.com/office/drawing/2014/main" id="{2E5C9D1B-1996-5E19-A889-C03C1CA8D45B}"/>
              </a:ext>
            </a:extLst>
          </p:cNvPr>
          <p:cNvSpPr/>
          <p:nvPr/>
        </p:nvSpPr>
        <p:spPr>
          <a:xfrm>
            <a:off x="8578573" y="1209591"/>
            <a:ext cx="3260035" cy="1798652"/>
          </a:xfrm>
          <a:prstGeom prst="roundRect">
            <a:avLst/>
          </a:prstGeom>
          <a:solidFill>
            <a:srgbClr val="CFC5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latshållare för innehåll 2">
            <a:extLst>
              <a:ext uri="{FF2B5EF4-FFF2-40B4-BE49-F238E27FC236}">
                <a16:creationId xmlns:a16="http://schemas.microsoft.com/office/drawing/2014/main" id="{A8919957-EA92-2274-D3A5-02F92B9A2A01}"/>
              </a:ext>
            </a:extLst>
          </p:cNvPr>
          <p:cNvSpPr txBox="1">
            <a:spLocks/>
          </p:cNvSpPr>
          <p:nvPr/>
        </p:nvSpPr>
        <p:spPr>
          <a:xfrm>
            <a:off x="6245217" y="5003700"/>
            <a:ext cx="2981739" cy="5357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rgbClr val="0070C0"/>
                </a:solidFill>
              </a:rPr>
              <a:t>X</a:t>
            </a:r>
          </a:p>
          <a:p>
            <a:endParaRPr lang="sv-SE" sz="2000" dirty="0"/>
          </a:p>
        </p:txBody>
      </p:sp>
      <p:sp>
        <p:nvSpPr>
          <p:cNvPr id="10" name="Platshållare för innehåll 2">
            <a:extLst>
              <a:ext uri="{FF2B5EF4-FFF2-40B4-BE49-F238E27FC236}">
                <a16:creationId xmlns:a16="http://schemas.microsoft.com/office/drawing/2014/main" id="{EC255262-B6E8-C810-DA3E-BB9896531EDA}"/>
              </a:ext>
            </a:extLst>
          </p:cNvPr>
          <p:cNvSpPr txBox="1">
            <a:spLocks/>
          </p:cNvSpPr>
          <p:nvPr/>
        </p:nvSpPr>
        <p:spPr>
          <a:xfrm>
            <a:off x="11194663" y="1152861"/>
            <a:ext cx="1081334" cy="1510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solidFill>
                  <a:srgbClr val="7030A0"/>
                </a:solidFill>
              </a:rPr>
              <a:t>Y</a:t>
            </a:r>
          </a:p>
          <a:p>
            <a:endParaRPr lang="sv-SE" sz="2000" dirty="0"/>
          </a:p>
        </p:txBody>
      </p:sp>
      <p:sp>
        <p:nvSpPr>
          <p:cNvPr id="11" name="Frihandsfigur: Form 10">
            <a:extLst>
              <a:ext uri="{FF2B5EF4-FFF2-40B4-BE49-F238E27FC236}">
                <a16:creationId xmlns:a16="http://schemas.microsoft.com/office/drawing/2014/main" id="{7F29001D-03CB-6B7C-C563-E83393398384}"/>
              </a:ext>
            </a:extLst>
          </p:cNvPr>
          <p:cNvSpPr/>
          <p:nvPr/>
        </p:nvSpPr>
        <p:spPr>
          <a:xfrm>
            <a:off x="6736522" y="2199607"/>
            <a:ext cx="3011085" cy="2305128"/>
          </a:xfrm>
          <a:custGeom>
            <a:avLst/>
            <a:gdLst>
              <a:gd name="connsiteX0" fmla="*/ 0 w 2385391"/>
              <a:gd name="connsiteY0" fmla="*/ 2650435 h 2650435"/>
              <a:gd name="connsiteX1" fmla="*/ 715617 w 2385391"/>
              <a:gd name="connsiteY1" fmla="*/ 993913 h 2650435"/>
              <a:gd name="connsiteX2" fmla="*/ 2385391 w 2385391"/>
              <a:gd name="connsiteY2" fmla="*/ 0 h 2650435"/>
            </a:gdLst>
            <a:ahLst/>
            <a:cxnLst>
              <a:cxn ang="0">
                <a:pos x="connsiteX0" y="connsiteY0"/>
              </a:cxn>
              <a:cxn ang="0">
                <a:pos x="connsiteX1" y="connsiteY1"/>
              </a:cxn>
              <a:cxn ang="0">
                <a:pos x="connsiteX2" y="connsiteY2"/>
              </a:cxn>
            </a:cxnLst>
            <a:rect l="l" t="t" r="r" b="b"/>
            <a:pathLst>
              <a:path w="2385391" h="2650435">
                <a:moveTo>
                  <a:pt x="0" y="2650435"/>
                </a:moveTo>
                <a:cubicBezTo>
                  <a:pt x="159026" y="2043043"/>
                  <a:pt x="318052" y="1435652"/>
                  <a:pt x="715617" y="993913"/>
                </a:cubicBezTo>
                <a:cubicBezTo>
                  <a:pt x="1113182" y="552174"/>
                  <a:pt x="2096052" y="150191"/>
                  <a:pt x="2385391"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2" name="Ellips 11">
            <a:extLst>
              <a:ext uri="{FF2B5EF4-FFF2-40B4-BE49-F238E27FC236}">
                <a16:creationId xmlns:a16="http://schemas.microsoft.com/office/drawing/2014/main" id="{9C493384-6ACE-1856-E760-0847407A1108}"/>
              </a:ext>
            </a:extLst>
          </p:cNvPr>
          <p:cNvSpPr/>
          <p:nvPr/>
        </p:nvSpPr>
        <p:spPr>
          <a:xfrm>
            <a:off x="6707269" y="4476068"/>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AA65C7A8-A059-713D-C041-4E97D6F99AA8}"/>
              </a:ext>
            </a:extLst>
          </p:cNvPr>
          <p:cNvSpPr/>
          <p:nvPr/>
        </p:nvSpPr>
        <p:spPr>
          <a:xfrm>
            <a:off x="8586329" y="4917701"/>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CFE261C6-839F-CE62-68B8-4056B0140BC4}"/>
              </a:ext>
            </a:extLst>
          </p:cNvPr>
          <p:cNvSpPr/>
          <p:nvPr/>
        </p:nvSpPr>
        <p:spPr>
          <a:xfrm>
            <a:off x="9758969" y="2142274"/>
            <a:ext cx="58506" cy="5733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6" name="Frihandsfigur: Form 15">
            <a:extLst>
              <a:ext uri="{FF2B5EF4-FFF2-40B4-BE49-F238E27FC236}">
                <a16:creationId xmlns:a16="http://schemas.microsoft.com/office/drawing/2014/main" id="{2BD00F2D-6CE7-2B99-3891-FC3A4E7EE518}"/>
              </a:ext>
            </a:extLst>
          </p:cNvPr>
          <p:cNvSpPr/>
          <p:nvPr/>
        </p:nvSpPr>
        <p:spPr>
          <a:xfrm>
            <a:off x="8619188" y="2199607"/>
            <a:ext cx="1154157" cy="2747363"/>
          </a:xfrm>
          <a:custGeom>
            <a:avLst/>
            <a:gdLst>
              <a:gd name="connsiteX0" fmla="*/ 0 w 2631367"/>
              <a:gd name="connsiteY0" fmla="*/ 2710308 h 2710308"/>
              <a:gd name="connsiteX1" fmla="*/ 1809065 w 2631367"/>
              <a:gd name="connsiteY1" fmla="*/ 1677496 h 2710308"/>
              <a:gd name="connsiteX2" fmla="*/ 2631367 w 2631367"/>
              <a:gd name="connsiteY2" fmla="*/ 0 h 2710308"/>
            </a:gdLst>
            <a:ahLst/>
            <a:cxnLst>
              <a:cxn ang="0">
                <a:pos x="connsiteX0" y="connsiteY0"/>
              </a:cxn>
              <a:cxn ang="0">
                <a:pos x="connsiteX1" y="connsiteY1"/>
              </a:cxn>
              <a:cxn ang="0">
                <a:pos x="connsiteX2" y="connsiteY2"/>
              </a:cxn>
            </a:cxnLst>
            <a:rect l="l" t="t" r="r" b="b"/>
            <a:pathLst>
              <a:path w="2631367" h="2710308">
                <a:moveTo>
                  <a:pt x="0" y="2710308"/>
                </a:moveTo>
                <a:cubicBezTo>
                  <a:pt x="685252" y="2419761"/>
                  <a:pt x="1370504" y="2129214"/>
                  <a:pt x="1809065" y="1677496"/>
                </a:cubicBezTo>
                <a:cubicBezTo>
                  <a:pt x="2247626" y="1225778"/>
                  <a:pt x="2439496" y="612889"/>
                  <a:pt x="263136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7" name="Frihandsfigur: Form 16">
            <a:extLst>
              <a:ext uri="{FF2B5EF4-FFF2-40B4-BE49-F238E27FC236}">
                <a16:creationId xmlns:a16="http://schemas.microsoft.com/office/drawing/2014/main" id="{62C609BC-C923-F888-0668-E17B437EFCD4}"/>
              </a:ext>
            </a:extLst>
          </p:cNvPr>
          <p:cNvSpPr/>
          <p:nvPr/>
        </p:nvSpPr>
        <p:spPr>
          <a:xfrm>
            <a:off x="6736633" y="4506959"/>
            <a:ext cx="1878537" cy="439983"/>
          </a:xfrm>
          <a:custGeom>
            <a:avLst/>
            <a:gdLst>
              <a:gd name="connsiteX0" fmla="*/ 0 w 1878537"/>
              <a:gd name="connsiteY0" fmla="*/ 0 h 439983"/>
              <a:gd name="connsiteX1" fmla="*/ 784318 w 1878537"/>
              <a:gd name="connsiteY1" fmla="*/ 332857 h 439983"/>
              <a:gd name="connsiteX2" fmla="*/ 1878537 w 1878537"/>
              <a:gd name="connsiteY2" fmla="*/ 439983 h 439983"/>
            </a:gdLst>
            <a:ahLst/>
            <a:cxnLst>
              <a:cxn ang="0">
                <a:pos x="connsiteX0" y="connsiteY0"/>
              </a:cxn>
              <a:cxn ang="0">
                <a:pos x="connsiteX1" y="connsiteY1"/>
              </a:cxn>
              <a:cxn ang="0">
                <a:pos x="connsiteX2" y="connsiteY2"/>
              </a:cxn>
            </a:cxnLst>
            <a:rect l="l" t="t" r="r" b="b"/>
            <a:pathLst>
              <a:path w="1878537" h="439983">
                <a:moveTo>
                  <a:pt x="0" y="0"/>
                </a:moveTo>
                <a:cubicBezTo>
                  <a:pt x="235614" y="129763"/>
                  <a:pt x="471229" y="259527"/>
                  <a:pt x="784318" y="332857"/>
                </a:cubicBezTo>
                <a:cubicBezTo>
                  <a:pt x="1097407" y="406187"/>
                  <a:pt x="1705094" y="424042"/>
                  <a:pt x="1878537" y="439983"/>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18" name="Frihandsfigur: Form 17">
            <a:extLst>
              <a:ext uri="{FF2B5EF4-FFF2-40B4-BE49-F238E27FC236}">
                <a16:creationId xmlns:a16="http://schemas.microsoft.com/office/drawing/2014/main" id="{119010ED-DBFD-5A24-2CDE-1E22DCF41C81}"/>
              </a:ext>
            </a:extLst>
          </p:cNvPr>
          <p:cNvSpPr/>
          <p:nvPr/>
        </p:nvSpPr>
        <p:spPr>
          <a:xfrm>
            <a:off x="8410848" y="4931681"/>
            <a:ext cx="174774" cy="10132"/>
          </a:xfrm>
          <a:custGeom>
            <a:avLst/>
            <a:gdLst>
              <a:gd name="connsiteX0" fmla="*/ 0 w 174774"/>
              <a:gd name="connsiteY0" fmla="*/ 0 h 10132"/>
              <a:gd name="connsiteX1" fmla="*/ 174774 w 174774"/>
              <a:gd name="connsiteY1" fmla="*/ 10132 h 10132"/>
            </a:gdLst>
            <a:ahLst/>
            <a:cxnLst>
              <a:cxn ang="0">
                <a:pos x="connsiteX0" y="connsiteY0"/>
              </a:cxn>
              <a:cxn ang="0">
                <a:pos x="connsiteX1" y="connsiteY1"/>
              </a:cxn>
            </a:cxnLst>
            <a:rect l="l" t="t" r="r" b="b"/>
            <a:pathLst>
              <a:path w="174774" h="10132">
                <a:moveTo>
                  <a:pt x="0" y="0"/>
                </a:moveTo>
                <a:lnTo>
                  <a:pt x="174774" y="10132"/>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
        <p:nvSpPr>
          <p:cNvPr id="21" name="Platshållare för innehåll 2">
            <a:extLst>
              <a:ext uri="{FF2B5EF4-FFF2-40B4-BE49-F238E27FC236}">
                <a16:creationId xmlns:a16="http://schemas.microsoft.com/office/drawing/2014/main" id="{7D06DE43-32D4-38AA-2F9C-7610584054F4}"/>
              </a:ext>
            </a:extLst>
          </p:cNvPr>
          <p:cNvSpPr txBox="1">
            <a:spLocks/>
          </p:cNvSpPr>
          <p:nvPr/>
        </p:nvSpPr>
        <p:spPr>
          <a:xfrm>
            <a:off x="9518907" y="3661443"/>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f</a:t>
            </a:r>
          </a:p>
        </p:txBody>
      </p:sp>
      <p:sp>
        <p:nvSpPr>
          <p:cNvPr id="22" name="Platshållare för innehåll 2">
            <a:extLst>
              <a:ext uri="{FF2B5EF4-FFF2-40B4-BE49-F238E27FC236}">
                <a16:creationId xmlns:a16="http://schemas.microsoft.com/office/drawing/2014/main" id="{784CCD95-26F0-33A5-88D2-0F93824EEA0D}"/>
              </a:ext>
            </a:extLst>
          </p:cNvPr>
          <p:cNvSpPr txBox="1">
            <a:spLocks/>
          </p:cNvSpPr>
          <p:nvPr/>
        </p:nvSpPr>
        <p:spPr>
          <a:xfrm>
            <a:off x="7453622" y="2694325"/>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f</a:t>
            </a:r>
          </a:p>
        </p:txBody>
      </p:sp>
      <p:sp>
        <p:nvSpPr>
          <p:cNvPr id="23" name="Platshållare för innehåll 2">
            <a:extLst>
              <a:ext uri="{FF2B5EF4-FFF2-40B4-BE49-F238E27FC236}">
                <a16:creationId xmlns:a16="http://schemas.microsoft.com/office/drawing/2014/main" id="{B9C37E32-3C65-BC40-01C7-BABA53E02602}"/>
              </a:ext>
            </a:extLst>
          </p:cNvPr>
          <p:cNvSpPr txBox="1">
            <a:spLocks/>
          </p:cNvSpPr>
          <p:nvPr/>
        </p:nvSpPr>
        <p:spPr>
          <a:xfrm>
            <a:off x="7276201" y="4827076"/>
            <a:ext cx="354842" cy="40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g</a:t>
            </a:r>
          </a:p>
        </p:txBody>
      </p:sp>
      <p:sp>
        <p:nvSpPr>
          <p:cNvPr id="24" name="Platshållare för innehåll 2">
            <a:extLst>
              <a:ext uri="{FF2B5EF4-FFF2-40B4-BE49-F238E27FC236}">
                <a16:creationId xmlns:a16="http://schemas.microsoft.com/office/drawing/2014/main" id="{1F0CD9C1-5B36-3863-2D45-F18DB1970265}"/>
              </a:ext>
            </a:extLst>
          </p:cNvPr>
          <p:cNvSpPr txBox="1">
            <a:spLocks/>
          </p:cNvSpPr>
          <p:nvPr/>
        </p:nvSpPr>
        <p:spPr>
          <a:xfrm>
            <a:off x="10154819" y="1491263"/>
            <a:ext cx="721922" cy="47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45000"/>
              <a:buFont typeface="Wingdings" panose="05000000000000000000"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000" dirty="0"/>
          </a:p>
        </p:txBody>
      </p:sp>
      <p:sp>
        <p:nvSpPr>
          <p:cNvPr id="25" name="Uttryckssymbol 24">
            <a:extLst>
              <a:ext uri="{FF2B5EF4-FFF2-40B4-BE49-F238E27FC236}">
                <a16:creationId xmlns:a16="http://schemas.microsoft.com/office/drawing/2014/main" id="{4ED9F158-C31E-2CAE-34FF-B2D52187D7D5}"/>
              </a:ext>
            </a:extLst>
          </p:cNvPr>
          <p:cNvSpPr/>
          <p:nvPr/>
        </p:nvSpPr>
        <p:spPr>
          <a:xfrm>
            <a:off x="5863027" y="3989535"/>
            <a:ext cx="815742" cy="779016"/>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Uttryckssymbol 25">
            <a:extLst>
              <a:ext uri="{FF2B5EF4-FFF2-40B4-BE49-F238E27FC236}">
                <a16:creationId xmlns:a16="http://schemas.microsoft.com/office/drawing/2014/main" id="{556B3F82-9B15-0A7D-292C-68D0CE501E6F}"/>
              </a:ext>
            </a:extLst>
          </p:cNvPr>
          <p:cNvSpPr/>
          <p:nvPr/>
        </p:nvSpPr>
        <p:spPr>
          <a:xfrm rot="5400000">
            <a:off x="8625233" y="4827076"/>
            <a:ext cx="815742" cy="779016"/>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Uttryckssymbol 27">
            <a:extLst>
              <a:ext uri="{FF2B5EF4-FFF2-40B4-BE49-F238E27FC236}">
                <a16:creationId xmlns:a16="http://schemas.microsoft.com/office/drawing/2014/main" id="{46FC7F39-4B3E-4E81-6A8B-07F0E6EB4622}"/>
              </a:ext>
            </a:extLst>
          </p:cNvPr>
          <p:cNvSpPr/>
          <p:nvPr/>
        </p:nvSpPr>
        <p:spPr>
          <a:xfrm>
            <a:off x="10025629" y="1781432"/>
            <a:ext cx="815742" cy="779016"/>
          </a:xfrm>
          <a:prstGeom prst="smileyFac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13302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D5193-1380-C96A-53F4-7CEE78981080}"/>
              </a:ext>
            </a:extLst>
          </p:cNvPr>
          <p:cNvSpPr>
            <a:spLocks noGrp="1"/>
          </p:cNvSpPr>
          <p:nvPr>
            <p:ph type="title"/>
          </p:nvPr>
        </p:nvSpPr>
        <p:spPr>
          <a:xfrm>
            <a:off x="611998" y="271101"/>
            <a:ext cx="10969200" cy="670950"/>
          </a:xfrm>
        </p:spPr>
        <p:txBody>
          <a:bodyPr/>
          <a:lstStyle/>
          <a:p>
            <a:r>
              <a:rPr lang="sv-SE" dirty="0" err="1"/>
              <a:t>Example</a:t>
            </a:r>
            <a:r>
              <a:rPr lang="sv-SE" dirty="0"/>
              <a:t>: </a:t>
            </a:r>
            <a:r>
              <a:rPr lang="sv-SE" dirty="0" err="1"/>
              <a:t>Rotational</a:t>
            </a:r>
            <a:r>
              <a:rPr lang="sv-SE" dirty="0"/>
              <a:t> </a:t>
            </a:r>
            <a:r>
              <a:rPr lang="sv-SE" dirty="0" err="1"/>
              <a:t>Invariance</a:t>
            </a:r>
            <a:endParaRPr lang="sv-SE" dirty="0"/>
          </a:p>
        </p:txBody>
      </p:sp>
      <p:sp>
        <p:nvSpPr>
          <p:cNvPr id="3" name="Platshållare för innehåll 2">
            <a:extLst>
              <a:ext uri="{FF2B5EF4-FFF2-40B4-BE49-F238E27FC236}">
                <a16:creationId xmlns:a16="http://schemas.microsoft.com/office/drawing/2014/main" id="{6330DB76-BF7F-4D48-83AC-386214EC65F1}"/>
              </a:ext>
            </a:extLst>
          </p:cNvPr>
          <p:cNvSpPr>
            <a:spLocks noGrp="1"/>
          </p:cNvSpPr>
          <p:nvPr>
            <p:ph idx="1"/>
          </p:nvPr>
        </p:nvSpPr>
        <p:spPr>
          <a:xfrm>
            <a:off x="612000" y="1620000"/>
            <a:ext cx="10665600" cy="4032000"/>
          </a:xfrm>
        </p:spPr>
        <p:txBody>
          <a:bodyPr/>
          <a:lstStyle/>
          <a:p>
            <a:pPr marL="285750" indent="-285750">
              <a:lnSpc>
                <a:spcPct val="120000"/>
              </a:lnSpc>
            </a:pPr>
            <a:r>
              <a:rPr lang="sv-SE" dirty="0"/>
              <a:t>A neural </a:t>
            </a:r>
            <a:r>
              <a:rPr lang="sv-SE" dirty="0" err="1"/>
              <a:t>network</a:t>
            </a:r>
            <a:r>
              <a:rPr lang="sv-SE" dirty="0"/>
              <a:t> is invariant under rotation </a:t>
            </a:r>
            <a:r>
              <a:rPr lang="sv-SE" dirty="0" err="1"/>
              <a:t>if</a:t>
            </a:r>
            <a:r>
              <a:rPr lang="sv-SE" dirty="0"/>
              <a:t> </a:t>
            </a:r>
            <a:r>
              <a:rPr lang="sv-SE" dirty="0" err="1"/>
              <a:t>we</a:t>
            </a:r>
            <a:r>
              <a:rPr lang="sv-SE" dirty="0"/>
              <a:t> get the same output </a:t>
            </a:r>
            <a:r>
              <a:rPr lang="sv-SE" dirty="0" err="1"/>
              <a:t>even</a:t>
            </a:r>
            <a:r>
              <a:rPr lang="sv-SE" dirty="0"/>
              <a:t> </a:t>
            </a:r>
            <a:r>
              <a:rPr lang="sv-SE" dirty="0" err="1"/>
              <a:t>if</a:t>
            </a:r>
            <a:r>
              <a:rPr lang="sv-SE" dirty="0"/>
              <a:t> </a:t>
            </a:r>
            <a:r>
              <a:rPr lang="sv-SE" dirty="0" err="1"/>
              <a:t>we</a:t>
            </a:r>
            <a:r>
              <a:rPr lang="sv-SE" dirty="0"/>
              <a:t> </a:t>
            </a:r>
            <a:r>
              <a:rPr lang="sv-SE" dirty="0" err="1"/>
              <a:t>rotate</a:t>
            </a:r>
            <a:r>
              <a:rPr lang="sv-SE" dirty="0"/>
              <a:t> the input.</a:t>
            </a:r>
          </a:p>
        </p:txBody>
      </p:sp>
      <p:sp>
        <p:nvSpPr>
          <p:cNvPr id="4" name="Platshållare för text 3">
            <a:extLst>
              <a:ext uri="{FF2B5EF4-FFF2-40B4-BE49-F238E27FC236}">
                <a16:creationId xmlns:a16="http://schemas.microsoft.com/office/drawing/2014/main" id="{B659989C-BEBE-BC8B-F6E9-0FBEDC14C724}"/>
              </a:ext>
            </a:extLst>
          </p:cNvPr>
          <p:cNvSpPr>
            <a:spLocks noGrp="1"/>
          </p:cNvSpPr>
          <p:nvPr>
            <p:ph type="body" sz="quarter" idx="10"/>
          </p:nvPr>
        </p:nvSpPr>
        <p:spPr/>
        <p:txBody>
          <a:bodyPr/>
          <a:lstStyle/>
          <a:p>
            <a:r>
              <a:rPr lang="sv-SE" dirty="0"/>
              <a:t>Photo </a:t>
            </a:r>
            <a:r>
              <a:rPr lang="sv-SE" dirty="0" err="1"/>
              <a:t>of</a:t>
            </a:r>
            <a:r>
              <a:rPr lang="sv-SE" dirty="0"/>
              <a:t> rat </a:t>
            </a:r>
            <a:r>
              <a:rPr lang="sv-SE" dirty="0" err="1"/>
              <a:t>was</a:t>
            </a:r>
            <a:r>
              <a:rPr lang="sv-SE" dirty="0"/>
              <a:t> </a:t>
            </a:r>
            <a:r>
              <a:rPr lang="sv-SE" dirty="0" err="1"/>
              <a:t>generated</a:t>
            </a:r>
            <a:r>
              <a:rPr lang="sv-SE" dirty="0"/>
              <a:t> </a:t>
            </a:r>
            <a:r>
              <a:rPr lang="sv-SE" dirty="0" err="1"/>
              <a:t>using</a:t>
            </a:r>
            <a:r>
              <a:rPr lang="sv-SE" dirty="0"/>
              <a:t> </a:t>
            </a:r>
            <a:r>
              <a:rPr lang="sv-SE" dirty="0" err="1"/>
              <a:t>Copilot</a:t>
            </a:r>
            <a:r>
              <a:rPr lang="sv-SE" dirty="0"/>
              <a:t>.</a:t>
            </a:r>
          </a:p>
        </p:txBody>
      </p:sp>
      <p:pic>
        <p:nvPicPr>
          <p:cNvPr id="3078" name="Picture 6" descr="Stockvektorbilden Cartoon Robot thinking seriously | Adobe Stock">
            <a:extLst>
              <a:ext uri="{FF2B5EF4-FFF2-40B4-BE49-F238E27FC236}">
                <a16:creationId xmlns:a16="http://schemas.microsoft.com/office/drawing/2014/main" id="{DF495341-B8A2-B86D-6ED2-6B3AE14DD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108" y="2794235"/>
            <a:ext cx="1542502" cy="293810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Rak pilkoppling 30">
            <a:extLst>
              <a:ext uri="{FF2B5EF4-FFF2-40B4-BE49-F238E27FC236}">
                <a16:creationId xmlns:a16="http://schemas.microsoft.com/office/drawing/2014/main" id="{D5363CA6-084C-B014-C4E0-9B851319B550}"/>
              </a:ext>
            </a:extLst>
          </p:cNvPr>
          <p:cNvCxnSpPr>
            <a:cxnSpLocks/>
          </p:cNvCxnSpPr>
          <p:nvPr/>
        </p:nvCxnSpPr>
        <p:spPr>
          <a:xfrm>
            <a:off x="4968240" y="4263285"/>
            <a:ext cx="209386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ankebubbla: moln 31">
                <a:extLst>
                  <a:ext uri="{FF2B5EF4-FFF2-40B4-BE49-F238E27FC236}">
                    <a16:creationId xmlns:a16="http://schemas.microsoft.com/office/drawing/2014/main" id="{48E15941-0C3E-248C-A8B1-32891B8BDCB5}"/>
                  </a:ext>
                </a:extLst>
              </p:cNvPr>
              <p:cNvSpPr/>
              <p:nvPr/>
            </p:nvSpPr>
            <p:spPr>
              <a:xfrm>
                <a:off x="6454623" y="2302935"/>
                <a:ext cx="2672989" cy="1380480"/>
              </a:xfrm>
              <a:prstGeom prst="cloudCallout">
                <a:avLst>
                  <a:gd name="adj1" fmla="val 43404"/>
                  <a:gd name="adj2" fmla="val 551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sv-SE" sz="3200" i="1" smtClean="0">
                        <a:solidFill>
                          <a:schemeClr val="tx1"/>
                        </a:solidFill>
                        <a:latin typeface="Cambria Math" panose="02040503050406030204" pitchFamily="18" charset="0"/>
                        <a:ea typeface="Cambria Math" panose="02040503050406030204" pitchFamily="18" charset="0"/>
                      </a:rPr>
                      <m:t>𝜋</m:t>
                    </m:r>
                  </m:oMath>
                </a14:m>
                <a:r>
                  <a:rPr lang="sv-SE" sz="3200" dirty="0">
                    <a:solidFill>
                      <a:schemeClr val="tx1"/>
                    </a:solidFill>
                  </a:rPr>
                  <a:t>-rat</a:t>
                </a:r>
              </a:p>
            </p:txBody>
          </p:sp>
        </mc:Choice>
        <mc:Fallback xmlns="">
          <p:sp>
            <p:nvSpPr>
              <p:cNvPr id="32" name="Tankebubbla: moln 31">
                <a:extLst>
                  <a:ext uri="{FF2B5EF4-FFF2-40B4-BE49-F238E27FC236}">
                    <a16:creationId xmlns:a16="http://schemas.microsoft.com/office/drawing/2014/main" id="{48E15941-0C3E-248C-A8B1-32891B8BDCB5}"/>
                  </a:ext>
                </a:extLst>
              </p:cNvPr>
              <p:cNvSpPr>
                <a:spLocks noRot="1" noChangeAspect="1" noMove="1" noResize="1" noEditPoints="1" noAdjustHandles="1" noChangeArrowheads="1" noChangeShapeType="1" noTextEdit="1"/>
              </p:cNvSpPr>
              <p:nvPr/>
            </p:nvSpPr>
            <p:spPr>
              <a:xfrm>
                <a:off x="6454623" y="2302935"/>
                <a:ext cx="2672989" cy="1380480"/>
              </a:xfrm>
              <a:prstGeom prst="cloudCallout">
                <a:avLst>
                  <a:gd name="adj1" fmla="val 43404"/>
                  <a:gd name="adj2" fmla="val 55140"/>
                </a:avLst>
              </a:prstGeom>
              <a:blipFill>
                <a:blip r:embed="rId4"/>
                <a:stretch>
                  <a:fillRect/>
                </a:stretch>
              </a:blipFill>
              <a:ln>
                <a:solidFill>
                  <a:schemeClr val="tx1"/>
                </a:solidFill>
              </a:ln>
            </p:spPr>
            <p:txBody>
              <a:bodyPr/>
              <a:lstStyle/>
              <a:p>
                <a:r>
                  <a:rPr lang="sv-SE">
                    <a:noFill/>
                  </a:rPr>
                  <a:t> </a:t>
                </a:r>
              </a:p>
            </p:txBody>
          </p:sp>
        </mc:Fallback>
      </mc:AlternateContent>
      <p:sp>
        <p:nvSpPr>
          <p:cNvPr id="35" name="textruta 34">
            <a:extLst>
              <a:ext uri="{FF2B5EF4-FFF2-40B4-BE49-F238E27FC236}">
                <a16:creationId xmlns:a16="http://schemas.microsoft.com/office/drawing/2014/main" id="{B83E034E-E333-733B-330E-D0C3D55BFF86}"/>
              </a:ext>
            </a:extLst>
          </p:cNvPr>
          <p:cNvSpPr txBox="1"/>
          <p:nvPr/>
        </p:nvSpPr>
        <p:spPr>
          <a:xfrm>
            <a:off x="5316262" y="3768831"/>
            <a:ext cx="1257075" cy="400110"/>
          </a:xfrm>
          <a:prstGeom prst="rect">
            <a:avLst/>
          </a:prstGeom>
          <a:noFill/>
        </p:spPr>
        <p:txBody>
          <a:bodyPr wrap="none" rtlCol="0">
            <a:spAutoFit/>
          </a:bodyPr>
          <a:lstStyle/>
          <a:p>
            <a:pPr algn="l"/>
            <a:r>
              <a:rPr lang="sv-SE" sz="2000" dirty="0" err="1"/>
              <a:t>Network</a:t>
            </a:r>
            <a:endParaRPr lang="sv-SE" sz="2000" dirty="0"/>
          </a:p>
        </p:txBody>
      </p:sp>
      <p:pic>
        <p:nvPicPr>
          <p:cNvPr id="7" name="Bildobjekt 6" descr="En bild som visar däggdjur, mus, gnagare, råtta&#10;&#10;Automatiskt genererad beskrivning">
            <a:extLst>
              <a:ext uri="{FF2B5EF4-FFF2-40B4-BE49-F238E27FC236}">
                <a16:creationId xmlns:a16="http://schemas.microsoft.com/office/drawing/2014/main" id="{39D87B56-EA51-1B29-F1F3-4A4D015FD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185" y="3035189"/>
            <a:ext cx="2456192" cy="2456192"/>
          </a:xfrm>
          <a:prstGeom prst="rect">
            <a:avLst/>
          </a:prstGeom>
        </p:spPr>
      </p:pic>
    </p:spTree>
    <p:extLst>
      <p:ext uri="{BB962C8B-B14F-4D97-AF65-F5344CB8AC3E}">
        <p14:creationId xmlns:p14="http://schemas.microsoft.com/office/powerpoint/2010/main" val="14247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4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err="1"/>
              <a:t>Equivariant</a:t>
            </a:r>
            <a:r>
              <a:rPr lang="sv-SE" dirty="0"/>
              <a:t> </a:t>
            </a:r>
            <a:r>
              <a:rPr lang="sv-SE" dirty="0" err="1"/>
              <a:t>Manifold</a:t>
            </a:r>
            <a:r>
              <a:rPr lang="sv-SE" dirty="0"/>
              <a:t> Neural </a:t>
            </a:r>
            <a:r>
              <a:rPr lang="sv-SE" dirty="0" err="1"/>
              <a:t>ODEs</a:t>
            </a:r>
            <a:endParaRPr lang="sv-SE" dirty="0"/>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70037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979FC-C417-4085-08F0-A8F59DC8224D}"/>
              </a:ext>
            </a:extLst>
          </p:cNvPr>
          <p:cNvSpPr>
            <a:spLocks noGrp="1"/>
          </p:cNvSpPr>
          <p:nvPr>
            <p:ph type="title"/>
          </p:nvPr>
        </p:nvSpPr>
        <p:spPr/>
        <p:txBody>
          <a:bodyPr/>
          <a:lstStyle/>
          <a:p>
            <a:r>
              <a:rPr lang="sv-SE" dirty="0" err="1"/>
              <a:t>Geometric</a:t>
            </a:r>
            <a:r>
              <a:rPr lang="sv-SE" dirty="0"/>
              <a:t> </a:t>
            </a:r>
            <a:r>
              <a:rPr lang="sv-SE" dirty="0" err="1"/>
              <a:t>Framework</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C7FC2A11-5D3F-DC43-5137-412D77C204A3}"/>
                  </a:ext>
                </a:extLst>
              </p:cNvPr>
              <p:cNvSpPr>
                <a:spLocks noGrp="1"/>
              </p:cNvSpPr>
              <p:nvPr>
                <p:ph idx="1"/>
              </p:nvPr>
            </p:nvSpPr>
            <p:spPr>
              <a:xfrm>
                <a:off x="612000" y="1620000"/>
                <a:ext cx="6291525" cy="4032000"/>
              </a:xfrm>
            </p:spPr>
            <p:txBody>
              <a:bodyPr/>
              <a:lstStyle/>
              <a:p>
                <a:r>
                  <a:rPr lang="sv-SE" dirty="0"/>
                  <a:t>We </a:t>
                </a:r>
                <a:r>
                  <a:rPr lang="sv-SE" dirty="0" err="1"/>
                  <a:t>want</a:t>
                </a:r>
                <a:r>
                  <a:rPr lang="sv-SE" dirty="0"/>
                  <a:t> to </a:t>
                </a:r>
                <a:r>
                  <a:rPr lang="sv-SE" dirty="0" err="1"/>
                  <a:t>work</a:t>
                </a:r>
                <a:r>
                  <a:rPr lang="sv-SE" dirty="0"/>
                  <a:t> </a:t>
                </a:r>
                <a:r>
                  <a:rPr lang="sv-SE" dirty="0" err="1"/>
                  <a:t>with</a:t>
                </a:r>
                <a:r>
                  <a:rPr lang="sv-SE" dirty="0"/>
                  <a:t> </a:t>
                </a:r>
                <a:r>
                  <a:rPr lang="sv-SE" dirty="0" err="1"/>
                  <a:t>NODEs</a:t>
                </a:r>
                <a:r>
                  <a:rPr lang="sv-SE" dirty="0"/>
                  <a:t> on </a:t>
                </a:r>
                <a:r>
                  <a:rPr lang="sv-SE" dirty="0" err="1"/>
                  <a:t>arbitrary</a:t>
                </a:r>
                <a:r>
                  <a:rPr lang="sv-SE" dirty="0"/>
                  <a:t> </a:t>
                </a:r>
                <a:r>
                  <a:rPr lang="sv-SE" dirty="0" err="1"/>
                  <a:t>path-connected</a:t>
                </a:r>
                <a:r>
                  <a:rPr lang="sv-SE" dirty="0"/>
                  <a:t> </a:t>
                </a:r>
                <a:r>
                  <a:rPr lang="sv-SE" dirty="0" err="1"/>
                  <a:t>smooth</a:t>
                </a:r>
                <a:r>
                  <a:rPr lang="sv-SE" dirty="0"/>
                  <a:t> </a:t>
                </a:r>
                <a:r>
                  <a:rPr lang="sv-SE" dirty="0" err="1"/>
                  <a:t>manifolds</a:t>
                </a:r>
                <a:r>
                  <a:rPr lang="sv-SE" dirty="0"/>
                  <a:t> </a:t>
                </a:r>
                <a14:m>
                  <m:oMath xmlns:m="http://schemas.openxmlformats.org/officeDocument/2006/math">
                    <m:r>
                      <a:rPr lang="sv-SE" b="0" i="1" smtClean="0">
                        <a:latin typeface="Cambria Math" panose="02040503050406030204" pitchFamily="18" charset="0"/>
                      </a:rPr>
                      <m:t>𝑀</m:t>
                    </m:r>
                  </m:oMath>
                </a14:m>
                <a:r>
                  <a:rPr lang="sv-SE" dirty="0"/>
                  <a:t>.</a:t>
                </a:r>
              </a:p>
              <a:p>
                <a:r>
                  <a:rPr lang="sv-SE" dirty="0" err="1"/>
                  <a:t>Our</a:t>
                </a:r>
                <a:r>
                  <a:rPr lang="sv-SE" dirty="0"/>
                  <a:t> ODE is </a:t>
                </a:r>
                <a:r>
                  <a:rPr lang="sv-SE" dirty="0" err="1"/>
                  <a:t>generalized</a:t>
                </a:r>
                <a:r>
                  <a:rPr lang="sv-SE" dirty="0"/>
                  <a:t> to</a:t>
                </a:r>
                <a:endParaRPr lang="sv-S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sv-SE" b="0" i="1" smtClean="0">
                              <a:latin typeface="Cambria Math" panose="02040503050406030204" pitchFamily="18" charset="0"/>
                            </a:rPr>
                          </m:ctrlPr>
                        </m:fPr>
                        <m:num>
                          <m:r>
                            <a:rPr lang="sv-SE" b="0" i="1" smtClean="0">
                              <a:latin typeface="Cambria Math" panose="02040503050406030204" pitchFamily="18" charset="0"/>
                            </a:rPr>
                            <m:t>𝑑𝑢</m:t>
                          </m:r>
                        </m:num>
                        <m:den>
                          <m:r>
                            <a:rPr lang="sv-SE" b="0" i="1" smtClean="0">
                              <a:latin typeface="Cambria Math" panose="02040503050406030204" pitchFamily="18" charset="0"/>
                            </a:rPr>
                            <m:t>𝑑𝑡</m:t>
                          </m:r>
                        </m:den>
                      </m:f>
                      <m:r>
                        <a:rPr lang="sv-SE" b="0" i="1" smtClean="0">
                          <a:latin typeface="Cambria Math" panose="02040503050406030204" pitchFamily="18" charset="0"/>
                        </a:rPr>
                        <m:t>=</m:t>
                      </m:r>
                      <m:sSub>
                        <m:sSubPr>
                          <m:ctrlPr>
                            <a:rPr lang="sv-SE" b="0" i="1" smtClean="0">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b="0" i="1" smtClean="0">
                              <a:latin typeface="Cambria Math" panose="02040503050406030204" pitchFamily="18" charset="0"/>
                              <a:ea typeface="Cambria Math" panose="02040503050406030204" pitchFamily="18" charset="0"/>
                            </a:rPr>
                            <m:t>𝑢</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sub>
                      </m:sSub>
                      <m:r>
                        <a:rPr lang="sv-SE" b="0" i="1" smtClean="0">
                          <a:latin typeface="Cambria Math" panose="02040503050406030204" pitchFamily="18" charset="0"/>
                          <a:ea typeface="Cambria Math" panose="02040503050406030204" pitchFamily="18" charset="0"/>
                        </a:rPr>
                        <m:t>,  </m:t>
                      </m:r>
                      <m:r>
                        <a:rPr lang="sv-SE" b="0" i="1" smtClean="0">
                          <a:latin typeface="Cambria Math" panose="02040503050406030204" pitchFamily="18" charset="0"/>
                          <a:ea typeface="Cambria Math" panose="02040503050406030204" pitchFamily="18" charset="0"/>
                        </a:rPr>
                        <m:t>𝑢</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0</m:t>
                          </m:r>
                        </m:e>
                      </m:d>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𝑝</m:t>
                      </m:r>
                      <m:r>
                        <a:rPr lang="sv-SE" b="0" i="1" smtClean="0">
                          <a:latin typeface="Cambria Math" panose="02040503050406030204" pitchFamily="18" charset="0"/>
                          <a:ea typeface="Cambria Math" panose="02040503050406030204" pitchFamily="18" charset="0"/>
                        </a:rPr>
                        <m:t>,</m:t>
                      </m:r>
                    </m:oMath>
                  </m:oMathPara>
                </a14:m>
                <a:endParaRPr lang="sv-SE" b="0" dirty="0">
                  <a:ea typeface="Cambria Math" panose="02040503050406030204" pitchFamily="18" charset="0"/>
                </a:endParaRPr>
              </a:p>
              <a:p>
                <a:pPr marL="0" indent="0">
                  <a:buNone/>
                </a:pPr>
                <a:r>
                  <a:rPr lang="sv-SE" dirty="0" err="1"/>
                  <a:t>where</a:t>
                </a:r>
                <a:r>
                  <a:rPr lang="sv-SE" dirty="0"/>
                  <a:t> </a:t>
                </a:r>
                <a14:m>
                  <m:oMath xmlns:m="http://schemas.openxmlformats.org/officeDocument/2006/math">
                    <m:r>
                      <a:rPr lang="sv-SE" b="0" i="1" smtClean="0">
                        <a:latin typeface="Cambria Math" panose="02040503050406030204" pitchFamily="18" charset="0"/>
                      </a:rPr>
                      <m:t>𝑢</m:t>
                    </m:r>
                  </m:oMath>
                </a14:m>
                <a:r>
                  <a:rPr lang="sv-SE" dirty="0"/>
                  <a:t> is a </a:t>
                </a:r>
                <a:r>
                  <a:rPr lang="sv-SE" dirty="0" err="1"/>
                  <a:t>curve</a:t>
                </a:r>
                <a:r>
                  <a:rPr lang="sv-SE" dirty="0"/>
                  <a:t> and </a:t>
                </a:r>
                <a14:m>
                  <m:oMath xmlns:m="http://schemas.openxmlformats.org/officeDocument/2006/math">
                    <m:r>
                      <a:rPr lang="sv-SE" i="1">
                        <a:latin typeface="Cambria Math" panose="02040503050406030204" pitchFamily="18" charset="0"/>
                        <a:ea typeface="Cambria Math" panose="02040503050406030204" pitchFamily="18" charset="0"/>
                      </a:rPr>
                      <m:t>𝜙</m:t>
                    </m:r>
                  </m:oMath>
                </a14:m>
                <a:r>
                  <a:rPr lang="sv-SE" dirty="0"/>
                  <a:t> is a </a:t>
                </a:r>
                <a:r>
                  <a:rPr lang="sv-SE" dirty="0" err="1"/>
                  <a:t>vector</a:t>
                </a:r>
                <a:r>
                  <a:rPr lang="sv-SE" dirty="0"/>
                  <a:t> </a:t>
                </a:r>
                <a:r>
                  <a:rPr lang="sv-SE" dirty="0" err="1"/>
                  <a:t>field</a:t>
                </a:r>
                <a:r>
                  <a:rPr lang="sv-SE" dirty="0"/>
                  <a:t> on </a:t>
                </a:r>
                <a14:m>
                  <m:oMath xmlns:m="http://schemas.openxmlformats.org/officeDocument/2006/math">
                    <m:r>
                      <a:rPr lang="sv-SE" b="0" i="1" smtClean="0">
                        <a:latin typeface="Cambria Math" panose="02040503050406030204" pitchFamily="18" charset="0"/>
                      </a:rPr>
                      <m:t>𝑀</m:t>
                    </m:r>
                  </m:oMath>
                </a14:m>
                <a:r>
                  <a:rPr lang="sv-SE" dirty="0"/>
                  <a:t>. </a:t>
                </a:r>
                <a14:m>
                  <m:oMath xmlns:m="http://schemas.openxmlformats.org/officeDocument/2006/math">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𝑢</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sub>
                    </m:sSub>
                    <m:r>
                      <a:rPr lang="sv-SE" i="1" smtClean="0">
                        <a:latin typeface="Cambria Math" panose="02040503050406030204" pitchFamily="18" charset="0"/>
                        <a:ea typeface="Cambria Math" panose="02040503050406030204" pitchFamily="18" charset="0"/>
                      </a:rPr>
                      <m:t>∈</m:t>
                    </m:r>
                    <m:sSub>
                      <m:sSubPr>
                        <m:ctrlPr>
                          <a:rPr lang="sv-SE" i="1" smtClean="0">
                            <a:latin typeface="Cambria Math" panose="02040503050406030204" pitchFamily="18" charset="0"/>
                            <a:ea typeface="Cambria Math" panose="02040503050406030204" pitchFamily="18" charset="0"/>
                          </a:rPr>
                        </m:ctrlPr>
                      </m:sSubPr>
                      <m:e>
                        <m:r>
                          <a:rPr lang="sv-SE" b="0" i="1" smtClean="0">
                            <a:latin typeface="Cambria Math" panose="02040503050406030204" pitchFamily="18" charset="0"/>
                            <a:ea typeface="Cambria Math" panose="02040503050406030204" pitchFamily="18" charset="0"/>
                          </a:rPr>
                          <m:t>𝑇</m:t>
                        </m:r>
                      </m:e>
                      <m:sub>
                        <m:r>
                          <a:rPr lang="sv-SE" b="0" i="1" smtClean="0">
                            <a:latin typeface="Cambria Math" panose="02040503050406030204" pitchFamily="18" charset="0"/>
                            <a:ea typeface="Cambria Math" panose="02040503050406030204" pitchFamily="18" charset="0"/>
                          </a:rPr>
                          <m:t>𝑢</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sub>
                    </m:sSub>
                    <m:r>
                      <a:rPr lang="sv-SE" b="0" i="1" smtClean="0">
                        <a:latin typeface="Cambria Math" panose="02040503050406030204" pitchFamily="18" charset="0"/>
                        <a:ea typeface="Cambria Math" panose="02040503050406030204" pitchFamily="18" charset="0"/>
                      </a:rPr>
                      <m:t>𝑀</m:t>
                    </m:r>
                  </m:oMath>
                </a14:m>
                <a:r>
                  <a:rPr lang="sv-SE" dirty="0"/>
                  <a:t>.</a:t>
                </a:r>
              </a:p>
              <a:p>
                <a:r>
                  <a:rPr lang="sv-SE" dirty="0"/>
                  <a:t>The ODE is </a:t>
                </a:r>
                <a:r>
                  <a:rPr lang="sv-SE" dirty="0" err="1"/>
                  <a:t>solved</a:t>
                </a:r>
                <a:r>
                  <a:rPr lang="sv-SE" dirty="0"/>
                  <a:t> by a </a:t>
                </a:r>
                <a:r>
                  <a:rPr lang="sv-SE" dirty="0" err="1"/>
                  <a:t>flow</a:t>
                </a:r>
                <a:r>
                  <a:rPr lang="sv-SE" dirty="0"/>
                  <a:t> </a:t>
                </a:r>
                <a14:m>
                  <m:oMath xmlns:m="http://schemas.openxmlformats.org/officeDocument/2006/math">
                    <m:r>
                      <m:rPr>
                        <m:sty m:val="p"/>
                      </m:rPr>
                      <a:rPr lang="en-US">
                        <a:latin typeface="Cambria Math" panose="02040503050406030204" pitchFamily="18" charset="0"/>
                      </a:rPr>
                      <m:t>Φ</m:t>
                    </m:r>
                    <m:r>
                      <a:rPr lang="en-US" i="1">
                        <a:latin typeface="Cambria Math" panose="02040503050406030204" pitchFamily="18" charset="0"/>
                      </a:rPr>
                      <m:t>:</m:t>
                    </m:r>
                    <m:r>
                      <a:rPr lang="en-US" i="1">
                        <a:latin typeface="Cambria Math" panose="02040503050406030204" pitchFamily="18" charset="0"/>
                      </a:rPr>
                      <m:t>ℝ</m:t>
                    </m:r>
                    <m:r>
                      <a:rPr lang="en-US">
                        <a:latin typeface="Cambria Math" panose="02040503050406030204" pitchFamily="18" charset="0"/>
                      </a:rPr>
                      <m:t>×</m:t>
                    </m:r>
                    <m:r>
                      <a:rPr lang="en-US" i="1">
                        <a:latin typeface="Cambria Math" panose="02040503050406030204" pitchFamily="18" charset="0"/>
                      </a:rPr>
                      <m:t>𝑀</m:t>
                    </m:r>
                    <m:r>
                      <a:rPr lang="en-US">
                        <a:latin typeface="Cambria Math" panose="02040503050406030204" pitchFamily="18" charset="0"/>
                      </a:rPr>
                      <m:t>→</m:t>
                    </m:r>
                    <m:r>
                      <a:rPr lang="en-US" i="1">
                        <a:latin typeface="Cambria Math" panose="02040503050406030204" pitchFamily="18" charset="0"/>
                      </a:rPr>
                      <m:t>𝑀</m:t>
                    </m:r>
                  </m:oMath>
                </a14:m>
                <a:r>
                  <a:rPr lang="sv-SE" dirty="0"/>
                  <a:t> </a:t>
                </a:r>
                <a:r>
                  <a:rPr lang="sv-SE" dirty="0" err="1"/>
                  <a:t>such</a:t>
                </a:r>
                <a:r>
                  <a:rPr lang="sv-SE" dirty="0"/>
                  <a:t> </a:t>
                </a:r>
                <a:r>
                  <a:rPr lang="sv-SE" dirty="0" err="1"/>
                  <a:t>that</a:t>
                </a:r>
                <a:endParaRPr lang="sv-SE" dirty="0"/>
              </a:p>
              <a:p>
                <a:pPr marL="0" indent="0">
                  <a:buNone/>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d>
                            <m:dPr>
                              <m:begChr m:val=""/>
                              <m:endChr m:val="|"/>
                              <m:ctrlPr>
                                <a:rPr lang="sv-SE" i="1">
                                  <a:latin typeface="Cambria Math" panose="02040503050406030204" pitchFamily="18" charset="0"/>
                                </a:rPr>
                              </m:ctrlPr>
                            </m:dPr>
                            <m:e>
                              <m:f>
                                <m:fPr>
                                  <m:ctrlPr>
                                    <a:rPr lang="sv-SE" i="1">
                                      <a:latin typeface="Cambria Math" panose="02040503050406030204" pitchFamily="18" charset="0"/>
                                    </a:rPr>
                                  </m:ctrlPr>
                                </m:fPr>
                                <m:num>
                                  <m:r>
                                    <a:rPr lang="sv-SE" i="1">
                                      <a:latin typeface="Cambria Math" panose="02040503050406030204" pitchFamily="18" charset="0"/>
                                    </a:rPr>
                                    <m:t>𝑑</m:t>
                                  </m:r>
                                </m:num>
                                <m:den>
                                  <m:r>
                                    <a:rPr lang="sv-SE" i="1">
                                      <a:latin typeface="Cambria Math" panose="02040503050406030204" pitchFamily="18" charset="0"/>
                                    </a:rPr>
                                    <m:t>𝑑𝑡</m:t>
                                  </m:r>
                                </m:den>
                              </m:f>
                              <m:r>
                                <m:rPr>
                                  <m:sty m:val="p"/>
                                </m:rPr>
                                <a:rPr lang="en-US">
                                  <a:latin typeface="Cambria Math" panose="02040503050406030204" pitchFamily="18" charset="0"/>
                                </a:rPr>
                                <m:t>Φ</m:t>
                              </m:r>
                              <m:d>
                                <m:dPr>
                                  <m:ctrlPr>
                                    <a:rPr lang="sv-SE" i="1">
                                      <a:latin typeface="Cambria Math" panose="02040503050406030204" pitchFamily="18" charset="0"/>
                                    </a:rPr>
                                  </m:ctrlPr>
                                </m:dPr>
                                <m:e>
                                  <m:r>
                                    <m:rPr>
                                      <m:sty m:val="p"/>
                                    </m:rPr>
                                    <a:rPr lang="sv-SE">
                                      <a:latin typeface="Cambria Math" panose="02040503050406030204" pitchFamily="18" charset="0"/>
                                    </a:rPr>
                                    <m:t>t</m:t>
                                  </m:r>
                                  <m:r>
                                    <a:rPr lang="sv-SE">
                                      <a:latin typeface="Cambria Math" panose="02040503050406030204" pitchFamily="18" charset="0"/>
                                    </a:rPr>
                                    <m:t>,</m:t>
                                  </m:r>
                                  <m:r>
                                    <m:rPr>
                                      <m:sty m:val="p"/>
                                    </m:rPr>
                                    <a:rPr lang="sv-SE">
                                      <a:latin typeface="Cambria Math" panose="02040503050406030204" pitchFamily="18" charset="0"/>
                                    </a:rPr>
                                    <m:t>q</m:t>
                                  </m:r>
                                </m:e>
                              </m:d>
                            </m:e>
                          </m:d>
                        </m:e>
                        <m:sub>
                          <m:r>
                            <m:rPr>
                              <m:sty m:val="p"/>
                            </m:rPr>
                            <a:rPr lang="sv-SE">
                              <a:latin typeface="Cambria Math" panose="02040503050406030204" pitchFamily="18" charset="0"/>
                            </a:rPr>
                            <m:t>t</m:t>
                          </m:r>
                          <m:r>
                            <a:rPr lang="sv-SE">
                              <a:latin typeface="Cambria Math" panose="02040503050406030204" pitchFamily="18" charset="0"/>
                            </a:rPr>
                            <m:t>=0</m:t>
                          </m:r>
                        </m:sub>
                      </m:sSub>
                      <m:r>
                        <a:rPr lang="sv-SE" b="0" i="1" smtClean="0">
                          <a:latin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𝑞</m:t>
                          </m:r>
                        </m:sub>
                      </m:sSub>
                      <m:r>
                        <a:rPr lang="sv-SE" b="0" i="1" smtClean="0">
                          <a:latin typeface="Cambria Math" panose="02040503050406030204" pitchFamily="18" charset="0"/>
                          <a:ea typeface="Cambria Math" panose="02040503050406030204" pitchFamily="18" charset="0"/>
                        </a:rPr>
                        <m:t>.</m:t>
                      </m:r>
                    </m:oMath>
                  </m:oMathPara>
                </a14:m>
                <a:endParaRPr lang="sv-SE" dirty="0"/>
              </a:p>
              <a:p>
                <a:endParaRPr lang="sv-SE" dirty="0"/>
              </a:p>
            </p:txBody>
          </p:sp>
        </mc:Choice>
        <mc:Fallback xmlns="">
          <p:sp>
            <p:nvSpPr>
              <p:cNvPr id="3" name="Platshållare för innehåll 2">
                <a:extLst>
                  <a:ext uri="{FF2B5EF4-FFF2-40B4-BE49-F238E27FC236}">
                    <a16:creationId xmlns:a16="http://schemas.microsoft.com/office/drawing/2014/main" id="{C7FC2A11-5D3F-DC43-5137-412D77C204A3}"/>
                  </a:ext>
                </a:extLst>
              </p:cNvPr>
              <p:cNvSpPr>
                <a:spLocks noGrp="1" noRot="1" noChangeAspect="1" noMove="1" noResize="1" noEditPoints="1" noAdjustHandles="1" noChangeArrowheads="1" noChangeShapeType="1" noTextEdit="1"/>
              </p:cNvSpPr>
              <p:nvPr>
                <p:ph idx="1"/>
              </p:nvPr>
            </p:nvSpPr>
            <p:spPr>
              <a:xfrm>
                <a:off x="612000" y="1620000"/>
                <a:ext cx="6291525" cy="4032000"/>
              </a:xfrm>
              <a:blipFill>
                <a:blip r:embed="rId3"/>
                <a:stretch>
                  <a:fillRect l="-2422" t="-1967" r="-388" b="-5900"/>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4AC5F174-7987-636A-51DA-9C5ED216657C}"/>
              </a:ext>
            </a:extLst>
          </p:cNvPr>
          <p:cNvSpPr>
            <a:spLocks noGrp="1"/>
          </p:cNvSpPr>
          <p:nvPr>
            <p:ph type="body" sz="quarter" idx="10"/>
          </p:nvPr>
        </p:nvSpPr>
        <p:spPr/>
        <p:txBody>
          <a:bodyPr/>
          <a:lstStyle/>
          <a:p>
            <a:endParaRPr lang="sv-SE" dirty="0"/>
          </a:p>
        </p:txBody>
      </p:sp>
      <p:pic>
        <p:nvPicPr>
          <p:cNvPr id="6" name="Bildobjekt 5">
            <a:extLst>
              <a:ext uri="{FF2B5EF4-FFF2-40B4-BE49-F238E27FC236}">
                <a16:creationId xmlns:a16="http://schemas.microsoft.com/office/drawing/2014/main" id="{6B1B1732-B633-EC63-E509-11B05866F0CB}"/>
              </a:ext>
            </a:extLst>
          </p:cNvPr>
          <p:cNvPicPr>
            <a:picLocks noChangeAspect="1"/>
          </p:cNvPicPr>
          <p:nvPr/>
        </p:nvPicPr>
        <p:blipFill>
          <a:blip r:embed="rId4"/>
          <a:stretch>
            <a:fillRect/>
          </a:stretch>
        </p:blipFill>
        <p:spPr>
          <a:xfrm>
            <a:off x="7096125" y="1980696"/>
            <a:ext cx="4800600" cy="2247900"/>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Pennanteckning 6">
                <a:extLst>
                  <a:ext uri="{FF2B5EF4-FFF2-40B4-BE49-F238E27FC236}">
                    <a16:creationId xmlns:a16="http://schemas.microsoft.com/office/drawing/2014/main" id="{51A9A147-0897-F0AB-34D2-0F772E4FA11E}"/>
                  </a:ext>
                </a:extLst>
              </p14:cNvPr>
              <p14:cNvContentPartPr/>
              <p14:nvPr/>
            </p14:nvContentPartPr>
            <p14:xfrm>
              <a:off x="7953105" y="2379180"/>
              <a:ext cx="2748240" cy="1116360"/>
            </p14:xfrm>
          </p:contentPart>
        </mc:Choice>
        <mc:Fallback xmlns="">
          <p:pic>
            <p:nvPicPr>
              <p:cNvPr id="7" name="Pennanteckning 6">
                <a:extLst>
                  <a:ext uri="{FF2B5EF4-FFF2-40B4-BE49-F238E27FC236}">
                    <a16:creationId xmlns:a16="http://schemas.microsoft.com/office/drawing/2014/main" id="{51A9A147-0897-F0AB-34D2-0F772E4FA11E}"/>
                  </a:ext>
                </a:extLst>
              </p:cNvPr>
              <p:cNvPicPr/>
              <p:nvPr/>
            </p:nvPicPr>
            <p:blipFill>
              <a:blip r:embed="rId6"/>
              <a:stretch>
                <a:fillRect/>
              </a:stretch>
            </p:blipFill>
            <p:spPr>
              <a:xfrm>
                <a:off x="7944105" y="2370540"/>
                <a:ext cx="2765880" cy="113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Pennanteckning 7">
                <a:extLst>
                  <a:ext uri="{FF2B5EF4-FFF2-40B4-BE49-F238E27FC236}">
                    <a16:creationId xmlns:a16="http://schemas.microsoft.com/office/drawing/2014/main" id="{A839BF9D-4A9A-1355-37C4-A372D30354EB}"/>
                  </a:ext>
                </a:extLst>
              </p14:cNvPr>
              <p14:cNvContentPartPr/>
              <p14:nvPr/>
            </p14:nvContentPartPr>
            <p14:xfrm>
              <a:off x="7926105" y="3475020"/>
              <a:ext cx="65520" cy="50040"/>
            </p14:xfrm>
          </p:contentPart>
        </mc:Choice>
        <mc:Fallback xmlns="">
          <p:pic>
            <p:nvPicPr>
              <p:cNvPr id="8" name="Pennanteckning 7">
                <a:extLst>
                  <a:ext uri="{FF2B5EF4-FFF2-40B4-BE49-F238E27FC236}">
                    <a16:creationId xmlns:a16="http://schemas.microsoft.com/office/drawing/2014/main" id="{A839BF9D-4A9A-1355-37C4-A372D30354EB}"/>
                  </a:ext>
                </a:extLst>
              </p:cNvPr>
              <p:cNvPicPr/>
              <p:nvPr/>
            </p:nvPicPr>
            <p:blipFill>
              <a:blip r:embed="rId8"/>
              <a:stretch>
                <a:fillRect/>
              </a:stretch>
            </p:blipFill>
            <p:spPr>
              <a:xfrm>
                <a:off x="7917465" y="3466380"/>
                <a:ext cx="83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Pennanteckning 18">
                <a:extLst>
                  <a:ext uri="{FF2B5EF4-FFF2-40B4-BE49-F238E27FC236}">
                    <a16:creationId xmlns:a16="http://schemas.microsoft.com/office/drawing/2014/main" id="{272AE36F-FA76-688E-92B6-49A03D895394}"/>
                  </a:ext>
                </a:extLst>
              </p14:cNvPr>
              <p14:cNvContentPartPr/>
              <p14:nvPr/>
            </p14:nvContentPartPr>
            <p14:xfrm>
              <a:off x="9328290" y="2969096"/>
              <a:ext cx="38880" cy="36720"/>
            </p14:xfrm>
          </p:contentPart>
        </mc:Choice>
        <mc:Fallback xmlns="">
          <p:pic>
            <p:nvPicPr>
              <p:cNvPr id="19" name="Pennanteckning 18">
                <a:extLst>
                  <a:ext uri="{FF2B5EF4-FFF2-40B4-BE49-F238E27FC236}">
                    <a16:creationId xmlns:a16="http://schemas.microsoft.com/office/drawing/2014/main" id="{272AE36F-FA76-688E-92B6-49A03D895394}"/>
                  </a:ext>
                </a:extLst>
              </p:cNvPr>
              <p:cNvPicPr/>
              <p:nvPr/>
            </p:nvPicPr>
            <p:blipFill>
              <a:blip r:embed="rId10"/>
              <a:stretch>
                <a:fillRect/>
              </a:stretch>
            </p:blipFill>
            <p:spPr>
              <a:xfrm>
                <a:off x="9319290" y="2960096"/>
                <a:ext cx="56520" cy="54360"/>
              </a:xfrm>
              <a:prstGeom prst="rect">
                <a:avLst/>
              </a:prstGeom>
            </p:spPr>
          </p:pic>
        </mc:Fallback>
      </mc:AlternateContent>
      <p:grpSp>
        <p:nvGrpSpPr>
          <p:cNvPr id="41" name="Grupp 40">
            <a:extLst>
              <a:ext uri="{FF2B5EF4-FFF2-40B4-BE49-F238E27FC236}">
                <a16:creationId xmlns:a16="http://schemas.microsoft.com/office/drawing/2014/main" id="{7BE0A27C-BCE9-7B88-EBD0-D8B7FD5C8C52}"/>
              </a:ext>
            </a:extLst>
          </p:cNvPr>
          <p:cNvGrpSpPr/>
          <p:nvPr/>
        </p:nvGrpSpPr>
        <p:grpSpPr>
          <a:xfrm>
            <a:off x="9362850" y="2828696"/>
            <a:ext cx="981720" cy="285120"/>
            <a:chOff x="9448575" y="2933471"/>
            <a:chExt cx="981720" cy="285120"/>
          </a:xfrm>
        </p:grpSpPr>
        <mc:AlternateContent xmlns:mc="http://schemas.openxmlformats.org/markup-compatibility/2006" xmlns:p14="http://schemas.microsoft.com/office/powerpoint/2010/main">
          <mc:Choice Requires="p14">
            <p:contentPart p14:bwMode="auto" r:id="rId11">
              <p14:nvContentPartPr>
                <p14:cNvPr id="29" name="Pennanteckning 28">
                  <a:extLst>
                    <a:ext uri="{FF2B5EF4-FFF2-40B4-BE49-F238E27FC236}">
                      <a16:creationId xmlns:a16="http://schemas.microsoft.com/office/drawing/2014/main" id="{64E29CB0-C017-1E14-7E74-5E2866A3DF6F}"/>
                    </a:ext>
                  </a:extLst>
                </p14:cNvPr>
                <p14:cNvContentPartPr/>
                <p14:nvPr/>
              </p14:nvContentPartPr>
              <p14:xfrm>
                <a:off x="9448575" y="2954711"/>
                <a:ext cx="569160" cy="143280"/>
              </p14:xfrm>
            </p:contentPart>
          </mc:Choice>
          <mc:Fallback xmlns="">
            <p:pic>
              <p:nvPicPr>
                <p:cNvPr id="29" name="Pennanteckning 28">
                  <a:extLst>
                    <a:ext uri="{FF2B5EF4-FFF2-40B4-BE49-F238E27FC236}">
                      <a16:creationId xmlns:a16="http://schemas.microsoft.com/office/drawing/2014/main" id="{64E29CB0-C017-1E14-7E74-5E2866A3DF6F}"/>
                    </a:ext>
                  </a:extLst>
                </p:cNvPr>
                <p:cNvPicPr/>
                <p:nvPr/>
              </p:nvPicPr>
              <p:blipFill>
                <a:blip r:embed="rId12"/>
                <a:stretch>
                  <a:fillRect/>
                </a:stretch>
              </p:blipFill>
              <p:spPr>
                <a:xfrm>
                  <a:off x="9439935" y="2946071"/>
                  <a:ext cx="58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Pennanteckning 29">
                  <a:extLst>
                    <a:ext uri="{FF2B5EF4-FFF2-40B4-BE49-F238E27FC236}">
                      <a16:creationId xmlns:a16="http://schemas.microsoft.com/office/drawing/2014/main" id="{3A689E98-6F26-2DB3-F2FE-A3C925575F78}"/>
                    </a:ext>
                  </a:extLst>
                </p14:cNvPr>
                <p14:cNvContentPartPr/>
                <p14:nvPr/>
              </p14:nvContentPartPr>
              <p14:xfrm>
                <a:off x="9924855" y="2933471"/>
                <a:ext cx="94320" cy="85680"/>
              </p14:xfrm>
            </p:contentPart>
          </mc:Choice>
          <mc:Fallback xmlns="">
            <p:pic>
              <p:nvPicPr>
                <p:cNvPr id="30" name="Pennanteckning 29">
                  <a:extLst>
                    <a:ext uri="{FF2B5EF4-FFF2-40B4-BE49-F238E27FC236}">
                      <a16:creationId xmlns:a16="http://schemas.microsoft.com/office/drawing/2014/main" id="{3A689E98-6F26-2DB3-F2FE-A3C925575F78}"/>
                    </a:ext>
                  </a:extLst>
                </p:cNvPr>
                <p:cNvPicPr/>
                <p:nvPr/>
              </p:nvPicPr>
              <p:blipFill>
                <a:blip r:embed="rId14"/>
                <a:stretch>
                  <a:fillRect/>
                </a:stretch>
              </p:blipFill>
              <p:spPr>
                <a:xfrm>
                  <a:off x="9915855" y="2924831"/>
                  <a:ext cx="111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Pennanteckning 31">
                  <a:extLst>
                    <a:ext uri="{FF2B5EF4-FFF2-40B4-BE49-F238E27FC236}">
                      <a16:creationId xmlns:a16="http://schemas.microsoft.com/office/drawing/2014/main" id="{0546FFF1-B0FF-E29C-2601-F4137B9520CF}"/>
                    </a:ext>
                  </a:extLst>
                </p14:cNvPr>
                <p14:cNvContentPartPr/>
                <p14:nvPr/>
              </p14:nvContentPartPr>
              <p14:xfrm>
                <a:off x="10050855" y="3024191"/>
                <a:ext cx="111240" cy="113040"/>
              </p14:xfrm>
            </p:contentPart>
          </mc:Choice>
          <mc:Fallback xmlns="">
            <p:pic>
              <p:nvPicPr>
                <p:cNvPr id="32" name="Pennanteckning 31">
                  <a:extLst>
                    <a:ext uri="{FF2B5EF4-FFF2-40B4-BE49-F238E27FC236}">
                      <a16:creationId xmlns:a16="http://schemas.microsoft.com/office/drawing/2014/main" id="{0546FFF1-B0FF-E29C-2601-F4137B9520CF}"/>
                    </a:ext>
                  </a:extLst>
                </p:cNvPr>
                <p:cNvPicPr/>
                <p:nvPr/>
              </p:nvPicPr>
              <p:blipFill>
                <a:blip r:embed="rId16"/>
                <a:stretch>
                  <a:fillRect/>
                </a:stretch>
              </p:blipFill>
              <p:spPr>
                <a:xfrm>
                  <a:off x="10042215" y="3015191"/>
                  <a:ext cx="12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Pennanteckning 32">
                  <a:extLst>
                    <a:ext uri="{FF2B5EF4-FFF2-40B4-BE49-F238E27FC236}">
                      <a16:creationId xmlns:a16="http://schemas.microsoft.com/office/drawing/2014/main" id="{A139627D-73F2-64CD-698D-DB9FE5A25B04}"/>
                    </a:ext>
                  </a:extLst>
                </p14:cNvPr>
                <p14:cNvContentPartPr/>
                <p14:nvPr/>
              </p14:nvContentPartPr>
              <p14:xfrm>
                <a:off x="10041135" y="2997911"/>
                <a:ext cx="160200" cy="166680"/>
              </p14:xfrm>
            </p:contentPart>
          </mc:Choice>
          <mc:Fallback xmlns="">
            <p:pic>
              <p:nvPicPr>
                <p:cNvPr id="33" name="Pennanteckning 32">
                  <a:extLst>
                    <a:ext uri="{FF2B5EF4-FFF2-40B4-BE49-F238E27FC236}">
                      <a16:creationId xmlns:a16="http://schemas.microsoft.com/office/drawing/2014/main" id="{A139627D-73F2-64CD-698D-DB9FE5A25B04}"/>
                    </a:ext>
                  </a:extLst>
                </p:cNvPr>
                <p:cNvPicPr/>
                <p:nvPr/>
              </p:nvPicPr>
              <p:blipFill>
                <a:blip r:embed="rId18"/>
                <a:stretch>
                  <a:fillRect/>
                </a:stretch>
              </p:blipFill>
              <p:spPr>
                <a:xfrm>
                  <a:off x="10032495" y="2988911"/>
                  <a:ext cx="177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Pennanteckning 35">
                  <a:extLst>
                    <a:ext uri="{FF2B5EF4-FFF2-40B4-BE49-F238E27FC236}">
                      <a16:creationId xmlns:a16="http://schemas.microsoft.com/office/drawing/2014/main" id="{5C75D069-399F-0DF1-B583-D859377CBA7A}"/>
                    </a:ext>
                  </a:extLst>
                </p14:cNvPr>
                <p14:cNvContentPartPr/>
                <p14:nvPr/>
              </p14:nvContentPartPr>
              <p14:xfrm>
                <a:off x="10189095" y="3155951"/>
                <a:ext cx="57600" cy="35280"/>
              </p14:xfrm>
            </p:contentPart>
          </mc:Choice>
          <mc:Fallback xmlns="">
            <p:pic>
              <p:nvPicPr>
                <p:cNvPr id="36" name="Pennanteckning 35">
                  <a:extLst>
                    <a:ext uri="{FF2B5EF4-FFF2-40B4-BE49-F238E27FC236}">
                      <a16:creationId xmlns:a16="http://schemas.microsoft.com/office/drawing/2014/main" id="{5C75D069-399F-0DF1-B583-D859377CBA7A}"/>
                    </a:ext>
                  </a:extLst>
                </p:cNvPr>
                <p:cNvPicPr/>
                <p:nvPr/>
              </p:nvPicPr>
              <p:blipFill>
                <a:blip r:embed="rId20"/>
                <a:stretch>
                  <a:fillRect/>
                </a:stretch>
              </p:blipFill>
              <p:spPr>
                <a:xfrm>
                  <a:off x="10180455" y="3146951"/>
                  <a:ext cx="75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Pennanteckning 36">
                  <a:extLst>
                    <a:ext uri="{FF2B5EF4-FFF2-40B4-BE49-F238E27FC236}">
                      <a16:creationId xmlns:a16="http://schemas.microsoft.com/office/drawing/2014/main" id="{A7FD3663-A132-6E72-2E5F-91A62A00C4DD}"/>
                    </a:ext>
                  </a:extLst>
                </p14:cNvPr>
                <p14:cNvContentPartPr/>
                <p14:nvPr/>
              </p14:nvContentPartPr>
              <p14:xfrm>
                <a:off x="10286655" y="3138311"/>
                <a:ext cx="26640" cy="71280"/>
              </p14:xfrm>
            </p:contentPart>
          </mc:Choice>
          <mc:Fallback xmlns="">
            <p:pic>
              <p:nvPicPr>
                <p:cNvPr id="37" name="Pennanteckning 36">
                  <a:extLst>
                    <a:ext uri="{FF2B5EF4-FFF2-40B4-BE49-F238E27FC236}">
                      <a16:creationId xmlns:a16="http://schemas.microsoft.com/office/drawing/2014/main" id="{A7FD3663-A132-6E72-2E5F-91A62A00C4DD}"/>
                    </a:ext>
                  </a:extLst>
                </p:cNvPr>
                <p:cNvPicPr/>
                <p:nvPr/>
              </p:nvPicPr>
              <p:blipFill>
                <a:blip r:embed="rId22"/>
                <a:stretch>
                  <a:fillRect/>
                </a:stretch>
              </p:blipFill>
              <p:spPr>
                <a:xfrm>
                  <a:off x="10278015" y="3129671"/>
                  <a:ext cx="44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Pennanteckning 37">
                  <a:extLst>
                    <a:ext uri="{FF2B5EF4-FFF2-40B4-BE49-F238E27FC236}">
                      <a16:creationId xmlns:a16="http://schemas.microsoft.com/office/drawing/2014/main" id="{53BCB6F6-4EAB-45FD-E14D-59E6300DC08F}"/>
                    </a:ext>
                  </a:extLst>
                </p14:cNvPr>
                <p14:cNvContentPartPr/>
                <p14:nvPr/>
              </p14:nvContentPartPr>
              <p14:xfrm>
                <a:off x="10358295" y="3145511"/>
                <a:ext cx="29160" cy="73080"/>
              </p14:xfrm>
            </p:contentPart>
          </mc:Choice>
          <mc:Fallback xmlns="">
            <p:pic>
              <p:nvPicPr>
                <p:cNvPr id="38" name="Pennanteckning 37">
                  <a:extLst>
                    <a:ext uri="{FF2B5EF4-FFF2-40B4-BE49-F238E27FC236}">
                      <a16:creationId xmlns:a16="http://schemas.microsoft.com/office/drawing/2014/main" id="{53BCB6F6-4EAB-45FD-E14D-59E6300DC08F}"/>
                    </a:ext>
                  </a:extLst>
                </p:cNvPr>
                <p:cNvPicPr/>
                <p:nvPr/>
              </p:nvPicPr>
              <p:blipFill>
                <a:blip r:embed="rId24"/>
                <a:stretch>
                  <a:fillRect/>
                </a:stretch>
              </p:blipFill>
              <p:spPr>
                <a:xfrm>
                  <a:off x="10349295" y="3136511"/>
                  <a:ext cx="46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Pennanteckning 38">
                  <a:extLst>
                    <a:ext uri="{FF2B5EF4-FFF2-40B4-BE49-F238E27FC236}">
                      <a16:creationId xmlns:a16="http://schemas.microsoft.com/office/drawing/2014/main" id="{45DE4CBA-E225-7D07-2BEB-364F55D33EE6}"/>
                    </a:ext>
                  </a:extLst>
                </p14:cNvPr>
                <p14:cNvContentPartPr/>
                <p14:nvPr/>
              </p14:nvContentPartPr>
              <p14:xfrm>
                <a:off x="10346415" y="3171431"/>
                <a:ext cx="30600" cy="2880"/>
              </p14:xfrm>
            </p:contentPart>
          </mc:Choice>
          <mc:Fallback xmlns="">
            <p:pic>
              <p:nvPicPr>
                <p:cNvPr id="39" name="Pennanteckning 38">
                  <a:extLst>
                    <a:ext uri="{FF2B5EF4-FFF2-40B4-BE49-F238E27FC236}">
                      <a16:creationId xmlns:a16="http://schemas.microsoft.com/office/drawing/2014/main" id="{45DE4CBA-E225-7D07-2BEB-364F55D33EE6}"/>
                    </a:ext>
                  </a:extLst>
                </p:cNvPr>
                <p:cNvPicPr/>
                <p:nvPr/>
              </p:nvPicPr>
              <p:blipFill>
                <a:blip r:embed="rId26"/>
                <a:stretch>
                  <a:fillRect/>
                </a:stretch>
              </p:blipFill>
              <p:spPr>
                <a:xfrm>
                  <a:off x="10337415" y="3162791"/>
                  <a:ext cx="48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Pennanteckning 39">
                  <a:extLst>
                    <a:ext uri="{FF2B5EF4-FFF2-40B4-BE49-F238E27FC236}">
                      <a16:creationId xmlns:a16="http://schemas.microsoft.com/office/drawing/2014/main" id="{8FBCD4A2-7949-67A9-FFCD-EDE85A1BE291}"/>
                    </a:ext>
                  </a:extLst>
                </p14:cNvPr>
                <p14:cNvContentPartPr/>
                <p14:nvPr/>
              </p14:nvContentPartPr>
              <p14:xfrm>
                <a:off x="10393935" y="3138311"/>
                <a:ext cx="36360" cy="78480"/>
              </p14:xfrm>
            </p:contentPart>
          </mc:Choice>
          <mc:Fallback xmlns="">
            <p:pic>
              <p:nvPicPr>
                <p:cNvPr id="40" name="Pennanteckning 39">
                  <a:extLst>
                    <a:ext uri="{FF2B5EF4-FFF2-40B4-BE49-F238E27FC236}">
                      <a16:creationId xmlns:a16="http://schemas.microsoft.com/office/drawing/2014/main" id="{8FBCD4A2-7949-67A9-FFCD-EDE85A1BE291}"/>
                    </a:ext>
                  </a:extLst>
                </p:cNvPr>
                <p:cNvPicPr/>
                <p:nvPr/>
              </p:nvPicPr>
              <p:blipFill>
                <a:blip r:embed="rId28"/>
                <a:stretch>
                  <a:fillRect/>
                </a:stretch>
              </p:blipFill>
              <p:spPr>
                <a:xfrm>
                  <a:off x="10384935" y="3129671"/>
                  <a:ext cx="54000" cy="96120"/>
                </a:xfrm>
                <a:prstGeom prst="rect">
                  <a:avLst/>
                </a:prstGeom>
              </p:spPr>
            </p:pic>
          </mc:Fallback>
        </mc:AlternateContent>
      </p:grpSp>
      <p:grpSp>
        <p:nvGrpSpPr>
          <p:cNvPr id="50" name="Grupp 49">
            <a:extLst>
              <a:ext uri="{FF2B5EF4-FFF2-40B4-BE49-F238E27FC236}">
                <a16:creationId xmlns:a16="http://schemas.microsoft.com/office/drawing/2014/main" id="{B5C0A6BD-3418-685C-AA65-FC695BBFE0CB}"/>
              </a:ext>
            </a:extLst>
          </p:cNvPr>
          <p:cNvGrpSpPr/>
          <p:nvPr/>
        </p:nvGrpSpPr>
        <p:grpSpPr>
          <a:xfrm>
            <a:off x="9244673" y="3043174"/>
            <a:ext cx="276480" cy="117000"/>
            <a:chOff x="9330398" y="3147949"/>
            <a:chExt cx="276480" cy="117000"/>
          </a:xfrm>
        </p:grpSpPr>
        <mc:AlternateContent xmlns:mc="http://schemas.openxmlformats.org/markup-compatibility/2006" xmlns:p14="http://schemas.microsoft.com/office/powerpoint/2010/main">
          <mc:Choice Requires="p14">
            <p:contentPart p14:bwMode="auto" r:id="rId29">
              <p14:nvContentPartPr>
                <p14:cNvPr id="44" name="Pennanteckning 43">
                  <a:extLst>
                    <a:ext uri="{FF2B5EF4-FFF2-40B4-BE49-F238E27FC236}">
                      <a16:creationId xmlns:a16="http://schemas.microsoft.com/office/drawing/2014/main" id="{3271935B-5D70-62DB-87D2-64BB575E3213}"/>
                    </a:ext>
                  </a:extLst>
                </p14:cNvPr>
                <p14:cNvContentPartPr/>
                <p14:nvPr/>
              </p14:nvContentPartPr>
              <p14:xfrm>
                <a:off x="9330398" y="3197989"/>
                <a:ext cx="85320" cy="65160"/>
              </p14:xfrm>
            </p:contentPart>
          </mc:Choice>
          <mc:Fallback xmlns="">
            <p:pic>
              <p:nvPicPr>
                <p:cNvPr id="44" name="Pennanteckning 43">
                  <a:extLst>
                    <a:ext uri="{FF2B5EF4-FFF2-40B4-BE49-F238E27FC236}">
                      <a16:creationId xmlns:a16="http://schemas.microsoft.com/office/drawing/2014/main" id="{3271935B-5D70-62DB-87D2-64BB575E3213}"/>
                    </a:ext>
                  </a:extLst>
                </p:cNvPr>
                <p:cNvPicPr/>
                <p:nvPr/>
              </p:nvPicPr>
              <p:blipFill>
                <a:blip r:embed="rId30"/>
                <a:stretch>
                  <a:fillRect/>
                </a:stretch>
              </p:blipFill>
              <p:spPr>
                <a:xfrm>
                  <a:off x="9321398" y="3188989"/>
                  <a:ext cx="102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Pennanteckning 44">
                  <a:extLst>
                    <a:ext uri="{FF2B5EF4-FFF2-40B4-BE49-F238E27FC236}">
                      <a16:creationId xmlns:a16="http://schemas.microsoft.com/office/drawing/2014/main" id="{76469EB5-DE94-70A4-0266-AEAE40428A8C}"/>
                    </a:ext>
                  </a:extLst>
                </p14:cNvPr>
                <p14:cNvContentPartPr/>
                <p14:nvPr/>
              </p14:nvContentPartPr>
              <p14:xfrm>
                <a:off x="9466838" y="3155149"/>
                <a:ext cx="20520" cy="104400"/>
              </p14:xfrm>
            </p:contentPart>
          </mc:Choice>
          <mc:Fallback xmlns="">
            <p:pic>
              <p:nvPicPr>
                <p:cNvPr id="45" name="Pennanteckning 44">
                  <a:extLst>
                    <a:ext uri="{FF2B5EF4-FFF2-40B4-BE49-F238E27FC236}">
                      <a16:creationId xmlns:a16="http://schemas.microsoft.com/office/drawing/2014/main" id="{76469EB5-DE94-70A4-0266-AEAE40428A8C}"/>
                    </a:ext>
                  </a:extLst>
                </p:cNvPr>
                <p:cNvPicPr/>
                <p:nvPr/>
              </p:nvPicPr>
              <p:blipFill>
                <a:blip r:embed="rId32"/>
                <a:stretch>
                  <a:fillRect/>
                </a:stretch>
              </p:blipFill>
              <p:spPr>
                <a:xfrm>
                  <a:off x="9457838" y="3146149"/>
                  <a:ext cx="38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Pennanteckning 45">
                  <a:extLst>
                    <a:ext uri="{FF2B5EF4-FFF2-40B4-BE49-F238E27FC236}">
                      <a16:creationId xmlns:a16="http://schemas.microsoft.com/office/drawing/2014/main" id="{571E7C5E-AD76-71DF-B90F-98B1ADBBE978}"/>
                    </a:ext>
                  </a:extLst>
                </p14:cNvPr>
                <p14:cNvContentPartPr/>
                <p14:nvPr/>
              </p14:nvContentPartPr>
              <p14:xfrm>
                <a:off x="9538478" y="3173869"/>
                <a:ext cx="29520" cy="79560"/>
              </p14:xfrm>
            </p:contentPart>
          </mc:Choice>
          <mc:Fallback xmlns="">
            <p:pic>
              <p:nvPicPr>
                <p:cNvPr id="46" name="Pennanteckning 45">
                  <a:extLst>
                    <a:ext uri="{FF2B5EF4-FFF2-40B4-BE49-F238E27FC236}">
                      <a16:creationId xmlns:a16="http://schemas.microsoft.com/office/drawing/2014/main" id="{571E7C5E-AD76-71DF-B90F-98B1ADBBE978}"/>
                    </a:ext>
                  </a:extLst>
                </p:cNvPr>
                <p:cNvPicPr/>
                <p:nvPr/>
              </p:nvPicPr>
              <p:blipFill>
                <a:blip r:embed="rId34"/>
                <a:stretch>
                  <a:fillRect/>
                </a:stretch>
              </p:blipFill>
              <p:spPr>
                <a:xfrm>
                  <a:off x="9529838" y="3165229"/>
                  <a:ext cx="47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Pennanteckning 46">
                  <a:extLst>
                    <a:ext uri="{FF2B5EF4-FFF2-40B4-BE49-F238E27FC236}">
                      <a16:creationId xmlns:a16="http://schemas.microsoft.com/office/drawing/2014/main" id="{32E7D6AE-B103-82F8-6EDA-524B5899E80E}"/>
                    </a:ext>
                  </a:extLst>
                </p14:cNvPr>
                <p14:cNvContentPartPr/>
                <p14:nvPr/>
              </p14:nvContentPartPr>
              <p14:xfrm>
                <a:off x="9524798" y="3202669"/>
                <a:ext cx="36360" cy="360"/>
              </p14:xfrm>
            </p:contentPart>
          </mc:Choice>
          <mc:Fallback xmlns="">
            <p:pic>
              <p:nvPicPr>
                <p:cNvPr id="47" name="Pennanteckning 46">
                  <a:extLst>
                    <a:ext uri="{FF2B5EF4-FFF2-40B4-BE49-F238E27FC236}">
                      <a16:creationId xmlns:a16="http://schemas.microsoft.com/office/drawing/2014/main" id="{32E7D6AE-B103-82F8-6EDA-524B5899E80E}"/>
                    </a:ext>
                  </a:extLst>
                </p:cNvPr>
                <p:cNvPicPr/>
                <p:nvPr/>
              </p:nvPicPr>
              <p:blipFill>
                <a:blip r:embed="rId36"/>
                <a:stretch>
                  <a:fillRect/>
                </a:stretch>
              </p:blipFill>
              <p:spPr>
                <a:xfrm>
                  <a:off x="9516158" y="3193669"/>
                  <a:ext cx="5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Pennanteckning 48">
                  <a:extLst>
                    <a:ext uri="{FF2B5EF4-FFF2-40B4-BE49-F238E27FC236}">
                      <a16:creationId xmlns:a16="http://schemas.microsoft.com/office/drawing/2014/main" id="{EA83F3DF-4554-C41E-15AB-B24F4C72D9FD}"/>
                    </a:ext>
                  </a:extLst>
                </p14:cNvPr>
                <p14:cNvContentPartPr/>
                <p14:nvPr/>
              </p14:nvContentPartPr>
              <p14:xfrm>
                <a:off x="9574838" y="3147949"/>
                <a:ext cx="32040" cy="117000"/>
              </p14:xfrm>
            </p:contentPart>
          </mc:Choice>
          <mc:Fallback xmlns="">
            <p:pic>
              <p:nvPicPr>
                <p:cNvPr id="49" name="Pennanteckning 48">
                  <a:extLst>
                    <a:ext uri="{FF2B5EF4-FFF2-40B4-BE49-F238E27FC236}">
                      <a16:creationId xmlns:a16="http://schemas.microsoft.com/office/drawing/2014/main" id="{EA83F3DF-4554-C41E-15AB-B24F4C72D9FD}"/>
                    </a:ext>
                  </a:extLst>
                </p:cNvPr>
                <p:cNvPicPr/>
                <p:nvPr/>
              </p:nvPicPr>
              <p:blipFill>
                <a:blip r:embed="rId38"/>
                <a:stretch>
                  <a:fillRect/>
                </a:stretch>
              </p:blipFill>
              <p:spPr>
                <a:xfrm>
                  <a:off x="9566198" y="3138949"/>
                  <a:ext cx="49680" cy="134640"/>
                </a:xfrm>
                <a:prstGeom prst="rect">
                  <a:avLst/>
                </a:prstGeom>
              </p:spPr>
            </p:pic>
          </mc:Fallback>
        </mc:AlternateContent>
      </p:grpSp>
      <p:grpSp>
        <p:nvGrpSpPr>
          <p:cNvPr id="62" name="Grupp 61">
            <a:extLst>
              <a:ext uri="{FF2B5EF4-FFF2-40B4-BE49-F238E27FC236}">
                <a16:creationId xmlns:a16="http://schemas.microsoft.com/office/drawing/2014/main" id="{CF7A291D-024E-7700-A922-1BE8B3DF2F31}"/>
              </a:ext>
            </a:extLst>
          </p:cNvPr>
          <p:cNvGrpSpPr/>
          <p:nvPr/>
        </p:nvGrpSpPr>
        <p:grpSpPr>
          <a:xfrm>
            <a:off x="7929953" y="3500374"/>
            <a:ext cx="557280" cy="195480"/>
            <a:chOff x="8015678" y="3605149"/>
            <a:chExt cx="557280" cy="195480"/>
          </a:xfrm>
        </p:grpSpPr>
        <mc:AlternateContent xmlns:mc="http://schemas.openxmlformats.org/markup-compatibility/2006" xmlns:p14="http://schemas.microsoft.com/office/powerpoint/2010/main">
          <mc:Choice Requires="p14">
            <p:contentPart p14:bwMode="auto" r:id="rId39">
              <p14:nvContentPartPr>
                <p14:cNvPr id="51" name="Pennanteckning 50">
                  <a:extLst>
                    <a:ext uri="{FF2B5EF4-FFF2-40B4-BE49-F238E27FC236}">
                      <a16:creationId xmlns:a16="http://schemas.microsoft.com/office/drawing/2014/main" id="{3A1B90A8-FA86-5977-6BC8-A3612D6B40F1}"/>
                    </a:ext>
                  </a:extLst>
                </p14:cNvPr>
                <p14:cNvContentPartPr/>
                <p14:nvPr/>
              </p14:nvContentPartPr>
              <p14:xfrm>
                <a:off x="8015678" y="3676429"/>
                <a:ext cx="9360" cy="124200"/>
              </p14:xfrm>
            </p:contentPart>
          </mc:Choice>
          <mc:Fallback xmlns="">
            <p:pic>
              <p:nvPicPr>
                <p:cNvPr id="51" name="Pennanteckning 50">
                  <a:extLst>
                    <a:ext uri="{FF2B5EF4-FFF2-40B4-BE49-F238E27FC236}">
                      <a16:creationId xmlns:a16="http://schemas.microsoft.com/office/drawing/2014/main" id="{3A1B90A8-FA86-5977-6BC8-A3612D6B40F1}"/>
                    </a:ext>
                  </a:extLst>
                </p:cNvPr>
                <p:cNvPicPr/>
                <p:nvPr/>
              </p:nvPicPr>
              <p:blipFill>
                <a:blip r:embed="rId40"/>
                <a:stretch>
                  <a:fillRect/>
                </a:stretch>
              </p:blipFill>
              <p:spPr>
                <a:xfrm>
                  <a:off x="8007038" y="3667789"/>
                  <a:ext cx="27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Pennanteckning 51">
                  <a:extLst>
                    <a:ext uri="{FF2B5EF4-FFF2-40B4-BE49-F238E27FC236}">
                      <a16:creationId xmlns:a16="http://schemas.microsoft.com/office/drawing/2014/main" id="{C3ACF49C-F785-CA05-0F79-2B1CDA204336}"/>
                    </a:ext>
                  </a:extLst>
                </p14:cNvPr>
                <p14:cNvContentPartPr/>
                <p14:nvPr/>
              </p14:nvContentPartPr>
              <p14:xfrm>
                <a:off x="8020718" y="3682909"/>
                <a:ext cx="64440" cy="68040"/>
              </p14:xfrm>
            </p:contentPart>
          </mc:Choice>
          <mc:Fallback xmlns="">
            <p:pic>
              <p:nvPicPr>
                <p:cNvPr id="52" name="Pennanteckning 51">
                  <a:extLst>
                    <a:ext uri="{FF2B5EF4-FFF2-40B4-BE49-F238E27FC236}">
                      <a16:creationId xmlns:a16="http://schemas.microsoft.com/office/drawing/2014/main" id="{C3ACF49C-F785-CA05-0F79-2B1CDA204336}"/>
                    </a:ext>
                  </a:extLst>
                </p:cNvPr>
                <p:cNvPicPr/>
                <p:nvPr/>
              </p:nvPicPr>
              <p:blipFill>
                <a:blip r:embed="rId42"/>
                <a:stretch>
                  <a:fillRect/>
                </a:stretch>
              </p:blipFill>
              <p:spPr>
                <a:xfrm>
                  <a:off x="8011718" y="3673909"/>
                  <a:ext cx="82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Pennanteckning 52">
                  <a:extLst>
                    <a:ext uri="{FF2B5EF4-FFF2-40B4-BE49-F238E27FC236}">
                      <a16:creationId xmlns:a16="http://schemas.microsoft.com/office/drawing/2014/main" id="{D5FEDBB3-B374-8181-E101-0B47CC53F2F6}"/>
                    </a:ext>
                  </a:extLst>
                </p14:cNvPr>
                <p14:cNvContentPartPr/>
                <p14:nvPr/>
              </p14:nvContentPartPr>
              <p14:xfrm>
                <a:off x="8036558" y="3605149"/>
                <a:ext cx="29880" cy="21960"/>
              </p14:xfrm>
            </p:contentPart>
          </mc:Choice>
          <mc:Fallback xmlns="">
            <p:pic>
              <p:nvPicPr>
                <p:cNvPr id="53" name="Pennanteckning 52">
                  <a:extLst>
                    <a:ext uri="{FF2B5EF4-FFF2-40B4-BE49-F238E27FC236}">
                      <a16:creationId xmlns:a16="http://schemas.microsoft.com/office/drawing/2014/main" id="{D5FEDBB3-B374-8181-E101-0B47CC53F2F6}"/>
                    </a:ext>
                  </a:extLst>
                </p:cNvPr>
                <p:cNvPicPr/>
                <p:nvPr/>
              </p:nvPicPr>
              <p:blipFill>
                <a:blip r:embed="rId44"/>
                <a:stretch>
                  <a:fillRect/>
                </a:stretch>
              </p:blipFill>
              <p:spPr>
                <a:xfrm>
                  <a:off x="8027918" y="3596149"/>
                  <a:ext cx="47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Pennanteckning 54">
                  <a:extLst>
                    <a:ext uri="{FF2B5EF4-FFF2-40B4-BE49-F238E27FC236}">
                      <a16:creationId xmlns:a16="http://schemas.microsoft.com/office/drawing/2014/main" id="{7C190D00-C1D0-FD40-4F4E-BDA197C7F55C}"/>
                    </a:ext>
                  </a:extLst>
                </p14:cNvPr>
                <p14:cNvContentPartPr/>
                <p14:nvPr/>
              </p14:nvContentPartPr>
              <p14:xfrm>
                <a:off x="8148518" y="3690829"/>
                <a:ext cx="71280" cy="5040"/>
              </p14:xfrm>
            </p:contentPart>
          </mc:Choice>
          <mc:Fallback xmlns="">
            <p:pic>
              <p:nvPicPr>
                <p:cNvPr id="55" name="Pennanteckning 54">
                  <a:extLst>
                    <a:ext uri="{FF2B5EF4-FFF2-40B4-BE49-F238E27FC236}">
                      <a16:creationId xmlns:a16="http://schemas.microsoft.com/office/drawing/2014/main" id="{7C190D00-C1D0-FD40-4F4E-BDA197C7F55C}"/>
                    </a:ext>
                  </a:extLst>
                </p:cNvPr>
                <p:cNvPicPr/>
                <p:nvPr/>
              </p:nvPicPr>
              <p:blipFill>
                <a:blip r:embed="rId46"/>
                <a:stretch>
                  <a:fillRect/>
                </a:stretch>
              </p:blipFill>
              <p:spPr>
                <a:xfrm>
                  <a:off x="8139518" y="3681829"/>
                  <a:ext cx="88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Pennanteckning 55">
                  <a:extLst>
                    <a:ext uri="{FF2B5EF4-FFF2-40B4-BE49-F238E27FC236}">
                      <a16:creationId xmlns:a16="http://schemas.microsoft.com/office/drawing/2014/main" id="{44B5BCA6-BB71-981B-AEA9-F12010E9970D}"/>
                    </a:ext>
                  </a:extLst>
                </p14:cNvPr>
                <p14:cNvContentPartPr/>
                <p14:nvPr/>
              </p14:nvContentPartPr>
              <p14:xfrm>
                <a:off x="8157878" y="3728629"/>
                <a:ext cx="55440" cy="2880"/>
              </p14:xfrm>
            </p:contentPart>
          </mc:Choice>
          <mc:Fallback xmlns="">
            <p:pic>
              <p:nvPicPr>
                <p:cNvPr id="56" name="Pennanteckning 55">
                  <a:extLst>
                    <a:ext uri="{FF2B5EF4-FFF2-40B4-BE49-F238E27FC236}">
                      <a16:creationId xmlns:a16="http://schemas.microsoft.com/office/drawing/2014/main" id="{44B5BCA6-BB71-981B-AEA9-F12010E9970D}"/>
                    </a:ext>
                  </a:extLst>
                </p:cNvPr>
                <p:cNvPicPr/>
                <p:nvPr/>
              </p:nvPicPr>
              <p:blipFill>
                <a:blip r:embed="rId48"/>
                <a:stretch>
                  <a:fillRect/>
                </a:stretch>
              </p:blipFill>
              <p:spPr>
                <a:xfrm>
                  <a:off x="8149238" y="3719989"/>
                  <a:ext cx="73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Pennanteckning 57">
                  <a:extLst>
                    <a:ext uri="{FF2B5EF4-FFF2-40B4-BE49-F238E27FC236}">
                      <a16:creationId xmlns:a16="http://schemas.microsoft.com/office/drawing/2014/main" id="{798EE47E-C6DB-7E9E-FFAD-41C0A34121E8}"/>
                    </a:ext>
                  </a:extLst>
                </p14:cNvPr>
                <p14:cNvContentPartPr/>
                <p14:nvPr/>
              </p14:nvContentPartPr>
              <p14:xfrm>
                <a:off x="8271998" y="3678949"/>
                <a:ext cx="86040" cy="71640"/>
              </p14:xfrm>
            </p:contentPart>
          </mc:Choice>
          <mc:Fallback xmlns="">
            <p:pic>
              <p:nvPicPr>
                <p:cNvPr id="58" name="Pennanteckning 57">
                  <a:extLst>
                    <a:ext uri="{FF2B5EF4-FFF2-40B4-BE49-F238E27FC236}">
                      <a16:creationId xmlns:a16="http://schemas.microsoft.com/office/drawing/2014/main" id="{798EE47E-C6DB-7E9E-FFAD-41C0A34121E8}"/>
                    </a:ext>
                  </a:extLst>
                </p:cNvPr>
                <p:cNvPicPr/>
                <p:nvPr/>
              </p:nvPicPr>
              <p:blipFill>
                <a:blip r:embed="rId50"/>
                <a:stretch>
                  <a:fillRect/>
                </a:stretch>
              </p:blipFill>
              <p:spPr>
                <a:xfrm>
                  <a:off x="8263358" y="3669949"/>
                  <a:ext cx="103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Pennanteckning 58">
                  <a:extLst>
                    <a:ext uri="{FF2B5EF4-FFF2-40B4-BE49-F238E27FC236}">
                      <a16:creationId xmlns:a16="http://schemas.microsoft.com/office/drawing/2014/main" id="{B6EDBFA1-739E-CA9B-B3B9-FB4C3A5CADE4}"/>
                    </a:ext>
                  </a:extLst>
                </p14:cNvPr>
                <p14:cNvContentPartPr/>
                <p14:nvPr/>
              </p14:nvContentPartPr>
              <p14:xfrm>
                <a:off x="8407718" y="3647989"/>
                <a:ext cx="36360" cy="102960"/>
              </p14:xfrm>
            </p:contentPart>
          </mc:Choice>
          <mc:Fallback xmlns="">
            <p:pic>
              <p:nvPicPr>
                <p:cNvPr id="59" name="Pennanteckning 58">
                  <a:extLst>
                    <a:ext uri="{FF2B5EF4-FFF2-40B4-BE49-F238E27FC236}">
                      <a16:creationId xmlns:a16="http://schemas.microsoft.com/office/drawing/2014/main" id="{B6EDBFA1-739E-CA9B-B3B9-FB4C3A5CADE4}"/>
                    </a:ext>
                  </a:extLst>
                </p:cNvPr>
                <p:cNvPicPr/>
                <p:nvPr/>
              </p:nvPicPr>
              <p:blipFill>
                <a:blip r:embed="rId52"/>
                <a:stretch>
                  <a:fillRect/>
                </a:stretch>
              </p:blipFill>
              <p:spPr>
                <a:xfrm>
                  <a:off x="8399078" y="3638989"/>
                  <a:ext cx="54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Pennanteckning 59">
                  <a:extLst>
                    <a:ext uri="{FF2B5EF4-FFF2-40B4-BE49-F238E27FC236}">
                      <a16:creationId xmlns:a16="http://schemas.microsoft.com/office/drawing/2014/main" id="{0F86EEF8-A05F-96D0-038E-DD5BEB10167A}"/>
                    </a:ext>
                  </a:extLst>
                </p14:cNvPr>
                <p14:cNvContentPartPr/>
                <p14:nvPr/>
              </p14:nvContentPartPr>
              <p14:xfrm>
                <a:off x="8473598" y="3667429"/>
                <a:ext cx="53640" cy="67320"/>
              </p14:xfrm>
            </p:contentPart>
          </mc:Choice>
          <mc:Fallback xmlns="">
            <p:pic>
              <p:nvPicPr>
                <p:cNvPr id="60" name="Pennanteckning 59">
                  <a:extLst>
                    <a:ext uri="{FF2B5EF4-FFF2-40B4-BE49-F238E27FC236}">
                      <a16:creationId xmlns:a16="http://schemas.microsoft.com/office/drawing/2014/main" id="{0F86EEF8-A05F-96D0-038E-DD5BEB10167A}"/>
                    </a:ext>
                  </a:extLst>
                </p:cNvPr>
                <p:cNvPicPr/>
                <p:nvPr/>
              </p:nvPicPr>
              <p:blipFill>
                <a:blip r:embed="rId54"/>
                <a:stretch>
                  <a:fillRect/>
                </a:stretch>
              </p:blipFill>
              <p:spPr>
                <a:xfrm>
                  <a:off x="8464958" y="3658429"/>
                  <a:ext cx="71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Pennanteckning 60">
                  <a:extLst>
                    <a:ext uri="{FF2B5EF4-FFF2-40B4-BE49-F238E27FC236}">
                      <a16:creationId xmlns:a16="http://schemas.microsoft.com/office/drawing/2014/main" id="{DA153ECE-76A3-AB49-06B8-9D30C5C03D5C}"/>
                    </a:ext>
                  </a:extLst>
                </p14:cNvPr>
                <p14:cNvContentPartPr/>
                <p14:nvPr/>
              </p14:nvContentPartPr>
              <p14:xfrm>
                <a:off x="8529398" y="3628909"/>
                <a:ext cx="43560" cy="136080"/>
              </p14:xfrm>
            </p:contentPart>
          </mc:Choice>
          <mc:Fallback xmlns="">
            <p:pic>
              <p:nvPicPr>
                <p:cNvPr id="61" name="Pennanteckning 60">
                  <a:extLst>
                    <a:ext uri="{FF2B5EF4-FFF2-40B4-BE49-F238E27FC236}">
                      <a16:creationId xmlns:a16="http://schemas.microsoft.com/office/drawing/2014/main" id="{DA153ECE-76A3-AB49-06B8-9D30C5C03D5C}"/>
                    </a:ext>
                  </a:extLst>
                </p:cNvPr>
                <p:cNvPicPr/>
                <p:nvPr/>
              </p:nvPicPr>
              <p:blipFill>
                <a:blip r:embed="rId56"/>
                <a:stretch>
                  <a:fillRect/>
                </a:stretch>
              </p:blipFill>
              <p:spPr>
                <a:xfrm>
                  <a:off x="8520758" y="3619909"/>
                  <a:ext cx="61200" cy="153720"/>
                </a:xfrm>
                <a:prstGeom prst="rect">
                  <a:avLst/>
                </a:prstGeom>
              </p:spPr>
            </p:pic>
          </mc:Fallback>
        </mc:AlternateContent>
      </p:grpSp>
    </p:spTree>
    <p:extLst>
      <p:ext uri="{BB962C8B-B14F-4D97-AF65-F5344CB8AC3E}">
        <p14:creationId xmlns:p14="http://schemas.microsoft.com/office/powerpoint/2010/main" val="39996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ubrik 1">
                <a:extLst>
                  <a:ext uri="{FF2B5EF4-FFF2-40B4-BE49-F238E27FC236}">
                    <a16:creationId xmlns:a16="http://schemas.microsoft.com/office/drawing/2014/main" id="{AA16C860-4F06-C5DA-424F-02407FB1E3C9}"/>
                  </a:ext>
                </a:extLst>
              </p:cNvPr>
              <p:cNvSpPr>
                <a:spLocks noGrp="1"/>
              </p:cNvSpPr>
              <p:nvPr>
                <p:ph type="title"/>
              </p:nvPr>
            </p:nvSpPr>
            <p:spPr/>
            <p:txBody>
              <a:bodyPr/>
              <a:lstStyle/>
              <a:p>
                <a:r>
                  <a:rPr lang="sv-SE" dirty="0"/>
                  <a:t>Group action on </a:t>
                </a:r>
                <a14:m>
                  <m:oMath xmlns:m="http://schemas.openxmlformats.org/officeDocument/2006/math">
                    <m:r>
                      <a:rPr lang="sv-SE" b="1" i="1" smtClean="0">
                        <a:latin typeface="Cambria Math" panose="02040503050406030204" pitchFamily="18" charset="0"/>
                      </a:rPr>
                      <m:t>𝑴</m:t>
                    </m:r>
                  </m:oMath>
                </a14:m>
                <a:r>
                  <a:rPr lang="sv-SE" dirty="0"/>
                  <a:t> and </a:t>
                </a:r>
                <a:r>
                  <a:rPr lang="sv-SE" dirty="0" err="1"/>
                  <a:t>equivariance</a:t>
                </a:r>
                <a:endParaRPr lang="sv-SE" dirty="0"/>
              </a:p>
            </p:txBody>
          </p:sp>
        </mc:Choice>
        <mc:Fallback xmlns="">
          <p:sp>
            <p:nvSpPr>
              <p:cNvPr id="2" name="Rubrik 1">
                <a:extLst>
                  <a:ext uri="{FF2B5EF4-FFF2-40B4-BE49-F238E27FC236}">
                    <a16:creationId xmlns:a16="http://schemas.microsoft.com/office/drawing/2014/main" id="{AA16C860-4F06-C5DA-424F-02407FB1E3C9}"/>
                  </a:ext>
                </a:extLst>
              </p:cNvPr>
              <p:cNvSpPr>
                <a:spLocks noGrp="1" noRot="1" noChangeAspect="1" noMove="1" noResize="1" noEditPoints="1" noAdjustHandles="1" noChangeArrowheads="1" noChangeShapeType="1" noTextEdit="1"/>
              </p:cNvSpPr>
              <p:nvPr>
                <p:ph type="title"/>
              </p:nvPr>
            </p:nvSpPr>
            <p:spPr>
              <a:blipFill>
                <a:blip r:embed="rId3"/>
                <a:stretch>
                  <a:fillRect l="-2222" b="-2267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4E3BB2AB-BAF1-FB7E-6DFC-517F1A6DBB3C}"/>
                  </a:ext>
                </a:extLst>
              </p:cNvPr>
              <p:cNvSpPr>
                <a:spLocks noGrp="1"/>
              </p:cNvSpPr>
              <p:nvPr>
                <p:ph idx="1"/>
              </p:nvPr>
            </p:nvSpPr>
            <p:spPr>
              <a:xfrm>
                <a:off x="646456" y="2695575"/>
                <a:ext cx="6688716" cy="1466850"/>
              </a:xfrm>
            </p:spPr>
            <p:txBody>
              <a:bodyPr/>
              <a:lstStyle/>
              <a:p>
                <a14:m>
                  <m:oMath xmlns:m="http://schemas.openxmlformats.org/officeDocument/2006/math">
                    <m:r>
                      <a:rPr lang="sv-SE" b="0" i="1" smtClean="0">
                        <a:latin typeface="Cambria Math" panose="02040503050406030204" pitchFamily="18" charset="0"/>
                      </a:rPr>
                      <m:t>𝐺</m:t>
                    </m:r>
                  </m:oMath>
                </a14:m>
                <a:r>
                  <a:rPr lang="sv-SE" dirty="0"/>
                  <a:t> is a </a:t>
                </a:r>
                <a:r>
                  <a:rPr lang="sv-SE" dirty="0" err="1"/>
                  <a:t>symmetry</a:t>
                </a:r>
                <a:r>
                  <a:rPr lang="sv-SE" dirty="0"/>
                  <a:t> </a:t>
                </a:r>
                <a:r>
                  <a:rPr lang="sv-SE" dirty="0" err="1"/>
                  <a:t>group</a:t>
                </a:r>
                <a:r>
                  <a:rPr lang="sv-SE" dirty="0"/>
                  <a:t> </a:t>
                </a:r>
                <a:r>
                  <a:rPr lang="sv-SE" dirty="0" err="1"/>
                  <a:t>acting</a:t>
                </a:r>
                <a:r>
                  <a:rPr lang="sv-SE" dirty="0"/>
                  <a:t> on </a:t>
                </a:r>
                <a14:m>
                  <m:oMath xmlns:m="http://schemas.openxmlformats.org/officeDocument/2006/math">
                    <m:r>
                      <a:rPr lang="sv-SE" b="0" i="1" smtClean="0">
                        <a:latin typeface="Cambria Math" panose="02040503050406030204" pitchFamily="18" charset="0"/>
                      </a:rPr>
                      <m:t>𝑀</m:t>
                    </m:r>
                  </m:oMath>
                </a14:m>
                <a:r>
                  <a:rPr lang="sv-SE" dirty="0"/>
                  <a:t>.</a:t>
                </a:r>
              </a:p>
              <a:p>
                <a:r>
                  <a:rPr lang="sv-SE" dirty="0" err="1"/>
                  <a:t>Denote</a:t>
                </a:r>
                <a:r>
                  <a:rPr lang="sv-SE" dirty="0"/>
                  <a:t> the </a:t>
                </a:r>
                <a:r>
                  <a:rPr lang="sv-SE" dirty="0" err="1"/>
                  <a:t>left</a:t>
                </a:r>
                <a:r>
                  <a:rPr lang="sv-SE" dirty="0"/>
                  <a:t> action by </a:t>
                </a:r>
                <a14:m>
                  <m:oMath xmlns:m="http://schemas.openxmlformats.org/officeDocument/2006/math">
                    <m:sSub>
                      <m:sSubPr>
                        <m:ctrlPr>
                          <a:rPr lang="sv-SE"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r>
                      <a:rPr lang="sv-SE" b="0" i="1" smtClean="0">
                        <a:latin typeface="Cambria Math" panose="02040503050406030204" pitchFamily="18" charset="0"/>
                      </a:rPr>
                      <m:t>.</m:t>
                    </m:r>
                  </m:oMath>
                </a14:m>
                <a:endParaRPr lang="sv-SE" b="0" dirty="0"/>
              </a:p>
              <a:p>
                <a14:m>
                  <m:oMath xmlns:m="http://schemas.openxmlformats.org/officeDocument/2006/math">
                    <m:sSub>
                      <m:sSubPr>
                        <m:ctrlPr>
                          <a:rPr lang="sv-SE" i="1" dirty="0" smtClean="0">
                            <a:solidFill>
                              <a:schemeClr val="tx1"/>
                            </a:solidFill>
                            <a:latin typeface="Cambria Math" panose="02040503050406030204" pitchFamily="18" charset="0"/>
                          </a:rPr>
                        </m:ctrlPr>
                      </m:sSubPr>
                      <m:e>
                        <m:sSub>
                          <m:sSubPr>
                            <m:ctrlPr>
                              <a:rPr lang="sv-SE" i="1" dirty="0">
                                <a:solidFill>
                                  <a:schemeClr val="tx1"/>
                                </a:solidFill>
                                <a:latin typeface="Cambria Math" panose="02040503050406030204" pitchFamily="18" charset="0"/>
                              </a:rPr>
                            </m:ctrlPr>
                          </m:sSubPr>
                          <m:e>
                            <m:r>
                              <a:rPr lang="sv-SE" i="1" dirty="0">
                                <a:solidFill>
                                  <a:schemeClr val="tx1"/>
                                </a:solidFill>
                                <a:latin typeface="Cambria Math" panose="02040503050406030204" pitchFamily="18" charset="0"/>
                              </a:rPr>
                              <m:t>(</m:t>
                            </m:r>
                            <m:r>
                              <a:rPr lang="sv-SE" i="1" dirty="0">
                                <a:solidFill>
                                  <a:schemeClr val="tx1"/>
                                </a:solidFill>
                                <a:latin typeface="Cambria Math" panose="02040503050406030204" pitchFamily="18" charset="0"/>
                              </a:rPr>
                              <m:t>𝐿</m:t>
                            </m:r>
                          </m:e>
                          <m:sub>
                            <m:r>
                              <a:rPr lang="sv-SE" i="1" dirty="0">
                                <a:solidFill>
                                  <a:schemeClr val="tx1"/>
                                </a:solidFill>
                                <a:latin typeface="Cambria Math" panose="02040503050406030204" pitchFamily="18" charset="0"/>
                              </a:rPr>
                              <m:t>𝑔</m:t>
                            </m:r>
                          </m:sub>
                        </m:sSub>
                        <m:r>
                          <a:rPr lang="sv-SE" i="1" dirty="0">
                            <a:solidFill>
                              <a:schemeClr val="tx1"/>
                            </a:solidFill>
                            <a:latin typeface="Cambria Math" panose="02040503050406030204" pitchFamily="18" charset="0"/>
                          </a:rPr>
                          <m:t>)</m:t>
                        </m:r>
                      </m:e>
                      <m:sub>
                        <m:r>
                          <a:rPr lang="sv-SE" i="1" dirty="0">
                            <a:solidFill>
                              <a:schemeClr val="tx1"/>
                            </a:solidFill>
                            <a:latin typeface="Cambria Math" panose="02040503050406030204" pitchFamily="18" charset="0"/>
                          </a:rPr>
                          <m:t>∗</m:t>
                        </m:r>
                      </m:sub>
                    </m:sSub>
                  </m:oMath>
                </a14:m>
                <a:r>
                  <a:rPr lang="sv-SE" dirty="0"/>
                  <a:t> is the push-forward </a:t>
                </a:r>
                <a:r>
                  <a:rPr lang="sv-SE" dirty="0" err="1"/>
                  <a:t>of</a:t>
                </a:r>
                <a:r>
                  <a:rPr lang="sv-SE" dirty="0"/>
                  <a:t> </a:t>
                </a:r>
                <a14:m>
                  <m:oMath xmlns:m="http://schemas.openxmlformats.org/officeDocument/2006/math">
                    <m:sSub>
                      <m:sSubPr>
                        <m:ctrlPr>
                          <a:rPr lang="sv-SE" i="1">
                            <a:latin typeface="Cambria Math" panose="02040503050406030204" pitchFamily="18" charset="0"/>
                          </a:rPr>
                        </m:ctrlPr>
                      </m:sSubPr>
                      <m:e>
                        <m:r>
                          <a:rPr lang="sv-SE" i="1">
                            <a:latin typeface="Cambria Math" panose="02040503050406030204" pitchFamily="18" charset="0"/>
                          </a:rPr>
                          <m:t>𝐿</m:t>
                        </m:r>
                      </m:e>
                      <m:sub>
                        <m:r>
                          <a:rPr lang="sv-SE" i="1">
                            <a:latin typeface="Cambria Math" panose="02040503050406030204" pitchFamily="18" charset="0"/>
                          </a:rPr>
                          <m:t>𝑔</m:t>
                        </m:r>
                      </m:sub>
                    </m:sSub>
                    <m:r>
                      <a:rPr lang="sv-SE" i="1">
                        <a:latin typeface="Cambria Math" panose="02040503050406030204" pitchFamily="18" charset="0"/>
                      </a:rPr>
                      <m:t>.</m:t>
                    </m:r>
                  </m:oMath>
                </a14:m>
                <a:endParaRPr lang="sv-SE" dirty="0"/>
              </a:p>
              <a:p>
                <a:pPr marL="0" indent="0">
                  <a:buNone/>
                </a:pPr>
                <a:endParaRPr lang="sv-SE" dirty="0"/>
              </a:p>
              <a:p>
                <a:pPr marL="0" indent="0">
                  <a:buNone/>
                </a:pPr>
                <a:endParaRPr lang="sv-SE" dirty="0"/>
              </a:p>
            </p:txBody>
          </p:sp>
        </mc:Choice>
        <mc:Fallback xmlns="">
          <p:sp>
            <p:nvSpPr>
              <p:cNvPr id="3" name="Platshållare för innehåll 2">
                <a:extLst>
                  <a:ext uri="{FF2B5EF4-FFF2-40B4-BE49-F238E27FC236}">
                    <a16:creationId xmlns:a16="http://schemas.microsoft.com/office/drawing/2014/main" id="{4E3BB2AB-BAF1-FB7E-6DFC-517F1A6DBB3C}"/>
                  </a:ext>
                </a:extLst>
              </p:cNvPr>
              <p:cNvSpPr>
                <a:spLocks noGrp="1" noRot="1" noChangeAspect="1" noMove="1" noResize="1" noEditPoints="1" noAdjustHandles="1" noChangeArrowheads="1" noChangeShapeType="1" noTextEdit="1"/>
              </p:cNvSpPr>
              <p:nvPr>
                <p:ph idx="1"/>
              </p:nvPr>
            </p:nvSpPr>
            <p:spPr>
              <a:xfrm>
                <a:off x="646456" y="2695575"/>
                <a:ext cx="6688716" cy="1466850"/>
              </a:xfrm>
              <a:blipFill>
                <a:blip r:embed="rId4"/>
                <a:stretch>
                  <a:fillRect l="-2188" t="-5394" b="-1245"/>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BA761E11-ACB6-4F19-5A8E-4C20A0182538}"/>
              </a:ext>
            </a:extLst>
          </p:cNvPr>
          <p:cNvSpPr>
            <a:spLocks noGrp="1"/>
          </p:cNvSpPr>
          <p:nvPr>
            <p:ph type="body" sz="quarter" idx="10"/>
          </p:nvPr>
        </p:nvSpPr>
        <p:spPr/>
        <p:txBody>
          <a:bodyPr/>
          <a:lstStyle/>
          <a:p>
            <a:endParaRPr lang="sv-SE" dirty="0"/>
          </a:p>
        </p:txBody>
      </p:sp>
      <p:cxnSp>
        <p:nvCxnSpPr>
          <p:cNvPr id="7" name="Rak pilkoppling 6">
            <a:extLst>
              <a:ext uri="{FF2B5EF4-FFF2-40B4-BE49-F238E27FC236}">
                <a16:creationId xmlns:a16="http://schemas.microsoft.com/office/drawing/2014/main" id="{9C716CAF-3398-548C-C22B-16607FD0BEC0}"/>
              </a:ext>
            </a:extLst>
          </p:cNvPr>
          <p:cNvCxnSpPr>
            <a:cxnSpLocks/>
          </p:cNvCxnSpPr>
          <p:nvPr/>
        </p:nvCxnSpPr>
        <p:spPr>
          <a:xfrm flipV="1">
            <a:off x="7720965" y="2230432"/>
            <a:ext cx="657225" cy="14668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B8F328DE-59BF-7064-B782-2F9FE99562F0}"/>
              </a:ext>
            </a:extLst>
          </p:cNvPr>
          <p:cNvCxnSpPr>
            <a:cxnSpLocks/>
          </p:cNvCxnSpPr>
          <p:nvPr/>
        </p:nvCxnSpPr>
        <p:spPr>
          <a:xfrm flipV="1">
            <a:off x="9845040" y="3065145"/>
            <a:ext cx="1009650" cy="126427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 11">
            <a:extLst>
              <a:ext uri="{FF2B5EF4-FFF2-40B4-BE49-F238E27FC236}">
                <a16:creationId xmlns:a16="http://schemas.microsoft.com/office/drawing/2014/main" id="{6190CF7E-2DC5-46EA-22B1-3953781C1299}"/>
              </a:ext>
            </a:extLst>
          </p:cNvPr>
          <p:cNvSpPr/>
          <p:nvPr/>
        </p:nvSpPr>
        <p:spPr>
          <a:xfrm>
            <a:off x="7649527" y="3625206"/>
            <a:ext cx="142875" cy="1441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13" name="Ellips 12">
            <a:extLst>
              <a:ext uri="{FF2B5EF4-FFF2-40B4-BE49-F238E27FC236}">
                <a16:creationId xmlns:a16="http://schemas.microsoft.com/office/drawing/2014/main" id="{AA2DF910-2A80-D095-605F-965691F0E8FC}"/>
              </a:ext>
            </a:extLst>
          </p:cNvPr>
          <p:cNvSpPr/>
          <p:nvPr/>
        </p:nvSpPr>
        <p:spPr>
          <a:xfrm>
            <a:off x="9773602" y="4257344"/>
            <a:ext cx="142875" cy="1441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xmlns:a14="http://schemas.microsoft.com/office/drawing/2010/main">
        <mc:Choice Requires="a14">
          <p:sp>
            <p:nvSpPr>
              <p:cNvPr id="14" name="textruta 13">
                <a:extLst>
                  <a:ext uri="{FF2B5EF4-FFF2-40B4-BE49-F238E27FC236}">
                    <a16:creationId xmlns:a16="http://schemas.microsoft.com/office/drawing/2014/main" id="{1B7E0207-15E0-7E42-01C8-301123BEF292}"/>
                  </a:ext>
                </a:extLst>
              </p:cNvPr>
              <p:cNvSpPr txBox="1"/>
              <p:nvPr/>
            </p:nvSpPr>
            <p:spPr>
              <a:xfrm>
                <a:off x="7439405" y="3697281"/>
                <a:ext cx="420243"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dirty="0" smtClean="0">
                          <a:latin typeface="Cambria Math" panose="02040503050406030204" pitchFamily="18" charset="0"/>
                        </a:rPr>
                        <m:t>𝑝</m:t>
                      </m:r>
                    </m:oMath>
                  </m:oMathPara>
                </a14:m>
                <a:endParaRPr lang="sv-SE" sz="2000" dirty="0"/>
              </a:p>
            </p:txBody>
          </p:sp>
        </mc:Choice>
        <mc:Fallback xmlns="">
          <p:sp>
            <p:nvSpPr>
              <p:cNvPr id="14" name="textruta 13">
                <a:extLst>
                  <a:ext uri="{FF2B5EF4-FFF2-40B4-BE49-F238E27FC236}">
                    <a16:creationId xmlns:a16="http://schemas.microsoft.com/office/drawing/2014/main" id="{1B7E0207-15E0-7E42-01C8-301123BEF292}"/>
                  </a:ext>
                </a:extLst>
              </p:cNvPr>
              <p:cNvSpPr txBox="1">
                <a:spLocks noRot="1" noChangeAspect="1" noMove="1" noResize="1" noEditPoints="1" noAdjustHandles="1" noChangeArrowheads="1" noChangeShapeType="1" noTextEdit="1"/>
              </p:cNvSpPr>
              <p:nvPr/>
            </p:nvSpPr>
            <p:spPr>
              <a:xfrm>
                <a:off x="7439405" y="3697281"/>
                <a:ext cx="420243" cy="400110"/>
              </a:xfrm>
              <a:prstGeom prst="rect">
                <a:avLst/>
              </a:prstGeom>
              <a:blipFill>
                <a:blip r:embed="rId5"/>
                <a:stretch>
                  <a:fillRect b="-10769"/>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textruta 14">
                <a:extLst>
                  <a:ext uri="{FF2B5EF4-FFF2-40B4-BE49-F238E27FC236}">
                    <a16:creationId xmlns:a16="http://schemas.microsoft.com/office/drawing/2014/main" id="{54E3526E-2F75-92F5-FAA7-16AAEF110F94}"/>
                  </a:ext>
                </a:extLst>
              </p:cNvPr>
              <p:cNvSpPr txBox="1"/>
              <p:nvPr/>
            </p:nvSpPr>
            <p:spPr>
              <a:xfrm>
                <a:off x="9467913" y="4326613"/>
                <a:ext cx="682816" cy="42505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sv-SE" sz="2000" i="1" dirty="0" smtClean="0">
                              <a:latin typeface="Cambria Math" panose="02040503050406030204" pitchFamily="18" charset="0"/>
                            </a:rPr>
                          </m:ctrlPr>
                        </m:sSubPr>
                        <m:e>
                          <m:r>
                            <a:rPr lang="sv-SE" sz="2000" b="0" i="1" dirty="0" smtClean="0">
                              <a:latin typeface="Cambria Math" panose="02040503050406030204" pitchFamily="18" charset="0"/>
                            </a:rPr>
                            <m:t>𝐿</m:t>
                          </m:r>
                        </m:e>
                        <m:sub>
                          <m:r>
                            <a:rPr lang="sv-SE" sz="2000" b="0" i="1" dirty="0" smtClean="0">
                              <a:latin typeface="Cambria Math" panose="02040503050406030204" pitchFamily="18" charset="0"/>
                            </a:rPr>
                            <m:t>𝑔</m:t>
                          </m:r>
                        </m:sub>
                      </m:sSub>
                      <m:r>
                        <a:rPr lang="sv-SE" sz="2000" i="1" dirty="0" smtClean="0">
                          <a:latin typeface="Cambria Math" panose="02040503050406030204" pitchFamily="18" charset="0"/>
                        </a:rPr>
                        <m:t>𝑝</m:t>
                      </m:r>
                    </m:oMath>
                  </m:oMathPara>
                </a14:m>
                <a:endParaRPr lang="sv-SE" sz="2000" dirty="0"/>
              </a:p>
            </p:txBody>
          </p:sp>
        </mc:Choice>
        <mc:Fallback xmlns="">
          <p:sp>
            <p:nvSpPr>
              <p:cNvPr id="15" name="textruta 14">
                <a:extLst>
                  <a:ext uri="{FF2B5EF4-FFF2-40B4-BE49-F238E27FC236}">
                    <a16:creationId xmlns:a16="http://schemas.microsoft.com/office/drawing/2014/main" id="{54E3526E-2F75-92F5-FAA7-16AAEF110F94}"/>
                  </a:ext>
                </a:extLst>
              </p:cNvPr>
              <p:cNvSpPr txBox="1">
                <a:spLocks noRot="1" noChangeAspect="1" noMove="1" noResize="1" noEditPoints="1" noAdjustHandles="1" noChangeArrowheads="1" noChangeShapeType="1" noTextEdit="1"/>
              </p:cNvSpPr>
              <p:nvPr/>
            </p:nvSpPr>
            <p:spPr>
              <a:xfrm>
                <a:off x="9467913" y="4326613"/>
                <a:ext cx="682816" cy="425053"/>
              </a:xfrm>
              <a:prstGeom prst="rect">
                <a:avLst/>
              </a:prstGeom>
              <a:blipFill>
                <a:blip r:embed="rId6"/>
                <a:stretch>
                  <a:fillRect b="-579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6" name="textruta 15">
                <a:extLst>
                  <a:ext uri="{FF2B5EF4-FFF2-40B4-BE49-F238E27FC236}">
                    <a16:creationId xmlns:a16="http://schemas.microsoft.com/office/drawing/2014/main" id="{5231048B-D5D2-0B03-0D9C-1D357125D8B5}"/>
                  </a:ext>
                </a:extLst>
              </p:cNvPr>
              <p:cNvSpPr txBox="1"/>
              <p:nvPr/>
            </p:nvSpPr>
            <p:spPr>
              <a:xfrm>
                <a:off x="8238929" y="1844504"/>
                <a:ext cx="421397"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dirty="0" smtClean="0">
                          <a:solidFill>
                            <a:srgbClr val="0070C0"/>
                          </a:solidFill>
                          <a:latin typeface="Cambria Math" panose="02040503050406030204" pitchFamily="18" charset="0"/>
                        </a:rPr>
                        <m:t>𝑣</m:t>
                      </m:r>
                    </m:oMath>
                  </m:oMathPara>
                </a14:m>
                <a:endParaRPr lang="sv-SE" sz="2000" dirty="0"/>
              </a:p>
            </p:txBody>
          </p:sp>
        </mc:Choice>
        <mc:Fallback xmlns="">
          <p:sp>
            <p:nvSpPr>
              <p:cNvPr id="16" name="textruta 15">
                <a:extLst>
                  <a:ext uri="{FF2B5EF4-FFF2-40B4-BE49-F238E27FC236}">
                    <a16:creationId xmlns:a16="http://schemas.microsoft.com/office/drawing/2014/main" id="{5231048B-D5D2-0B03-0D9C-1D357125D8B5}"/>
                  </a:ext>
                </a:extLst>
              </p:cNvPr>
              <p:cNvSpPr txBox="1">
                <a:spLocks noRot="1" noChangeAspect="1" noMove="1" noResize="1" noEditPoints="1" noAdjustHandles="1" noChangeArrowheads="1" noChangeShapeType="1" noTextEdit="1"/>
              </p:cNvSpPr>
              <p:nvPr/>
            </p:nvSpPr>
            <p:spPr>
              <a:xfrm>
                <a:off x="8238929" y="1844504"/>
                <a:ext cx="421397" cy="400110"/>
              </a:xfrm>
              <a:prstGeom prst="rect">
                <a:avLst/>
              </a:prstGeom>
              <a:blipFill>
                <a:blip r:embed="rId7"/>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7" name="textruta 16">
                <a:extLst>
                  <a:ext uri="{FF2B5EF4-FFF2-40B4-BE49-F238E27FC236}">
                    <a16:creationId xmlns:a16="http://schemas.microsoft.com/office/drawing/2014/main" id="{BE18D6F3-D58D-BCBD-7FBC-330ABD6FF04E}"/>
                  </a:ext>
                </a:extLst>
              </p:cNvPr>
              <p:cNvSpPr txBox="1"/>
              <p:nvPr/>
            </p:nvSpPr>
            <p:spPr>
              <a:xfrm>
                <a:off x="10782104" y="2732822"/>
                <a:ext cx="1006942" cy="4250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sv-SE" sz="2000" i="1" dirty="0" smtClean="0">
                              <a:solidFill>
                                <a:srgbClr val="0070C0"/>
                              </a:solidFill>
                              <a:latin typeface="Cambria Math" panose="02040503050406030204" pitchFamily="18" charset="0"/>
                            </a:rPr>
                          </m:ctrlPr>
                        </m:sSubPr>
                        <m:e>
                          <m:sSub>
                            <m:sSubPr>
                              <m:ctrlPr>
                                <a:rPr lang="sv-SE" sz="2000" i="1" dirty="0">
                                  <a:solidFill>
                                    <a:srgbClr val="0070C0"/>
                                  </a:solidFill>
                                  <a:latin typeface="Cambria Math" panose="02040503050406030204" pitchFamily="18" charset="0"/>
                                </a:rPr>
                              </m:ctrlPr>
                            </m:sSubPr>
                            <m:e>
                              <m:r>
                                <a:rPr lang="sv-SE" sz="2000" i="1" dirty="0">
                                  <a:solidFill>
                                    <a:srgbClr val="0070C0"/>
                                  </a:solidFill>
                                  <a:latin typeface="Cambria Math" panose="02040503050406030204" pitchFamily="18" charset="0"/>
                                </a:rPr>
                                <m:t>(</m:t>
                              </m:r>
                              <m:r>
                                <a:rPr lang="sv-SE" sz="2000" i="1" dirty="0">
                                  <a:solidFill>
                                    <a:srgbClr val="0070C0"/>
                                  </a:solidFill>
                                  <a:latin typeface="Cambria Math" panose="02040503050406030204" pitchFamily="18" charset="0"/>
                                </a:rPr>
                                <m:t>𝐿</m:t>
                              </m:r>
                            </m:e>
                            <m:sub>
                              <m:r>
                                <a:rPr lang="sv-SE" sz="2000" i="1" dirty="0">
                                  <a:solidFill>
                                    <a:srgbClr val="0070C0"/>
                                  </a:solidFill>
                                  <a:latin typeface="Cambria Math" panose="02040503050406030204" pitchFamily="18" charset="0"/>
                                </a:rPr>
                                <m:t>𝑔</m:t>
                              </m:r>
                            </m:sub>
                          </m:sSub>
                          <m:r>
                            <a:rPr lang="sv-SE" sz="2000" i="1" dirty="0">
                              <a:solidFill>
                                <a:srgbClr val="0070C0"/>
                              </a:solidFill>
                              <a:latin typeface="Cambria Math" panose="02040503050406030204" pitchFamily="18" charset="0"/>
                            </a:rPr>
                            <m:t>)</m:t>
                          </m:r>
                        </m:e>
                        <m:sub>
                          <m:r>
                            <a:rPr lang="sv-SE" sz="2000" b="0" i="1" dirty="0" smtClean="0">
                              <a:solidFill>
                                <a:srgbClr val="0070C0"/>
                              </a:solidFill>
                              <a:latin typeface="Cambria Math" panose="02040503050406030204" pitchFamily="18" charset="0"/>
                            </a:rPr>
                            <m:t>∗</m:t>
                          </m:r>
                        </m:sub>
                      </m:sSub>
                      <m:r>
                        <a:rPr lang="sv-SE" sz="2000" i="1" dirty="0" smtClean="0">
                          <a:solidFill>
                            <a:srgbClr val="0070C0"/>
                          </a:solidFill>
                          <a:latin typeface="Cambria Math" panose="02040503050406030204" pitchFamily="18" charset="0"/>
                        </a:rPr>
                        <m:t>𝑣</m:t>
                      </m:r>
                    </m:oMath>
                  </m:oMathPara>
                </a14:m>
                <a:endParaRPr lang="sv-SE" sz="2000" dirty="0"/>
              </a:p>
            </p:txBody>
          </p:sp>
        </mc:Choice>
        <mc:Fallback xmlns="">
          <p:sp>
            <p:nvSpPr>
              <p:cNvPr id="17" name="textruta 16">
                <a:extLst>
                  <a:ext uri="{FF2B5EF4-FFF2-40B4-BE49-F238E27FC236}">
                    <a16:creationId xmlns:a16="http://schemas.microsoft.com/office/drawing/2014/main" id="{BE18D6F3-D58D-BCBD-7FBC-330ABD6FF04E}"/>
                  </a:ext>
                </a:extLst>
              </p:cNvPr>
              <p:cNvSpPr txBox="1">
                <a:spLocks noRot="1" noChangeAspect="1" noMove="1" noResize="1" noEditPoints="1" noAdjustHandles="1" noChangeArrowheads="1" noChangeShapeType="1" noTextEdit="1"/>
              </p:cNvSpPr>
              <p:nvPr/>
            </p:nvSpPr>
            <p:spPr>
              <a:xfrm>
                <a:off x="10782104" y="2732822"/>
                <a:ext cx="1006942" cy="425053"/>
              </a:xfrm>
              <a:prstGeom prst="rect">
                <a:avLst/>
              </a:prstGeom>
              <a:blipFill>
                <a:blip r:embed="rId8"/>
                <a:stretch>
                  <a:fillRect b="-10000"/>
                </a:stretch>
              </a:blipFill>
            </p:spPr>
            <p:txBody>
              <a:bodyPr/>
              <a:lstStyle/>
              <a:p>
                <a:r>
                  <a:rPr lang="sv-SE">
                    <a:noFill/>
                  </a:rPr>
                  <a:t> </a:t>
                </a:r>
              </a:p>
            </p:txBody>
          </p:sp>
        </mc:Fallback>
      </mc:AlternateContent>
      <p:sp>
        <p:nvSpPr>
          <p:cNvPr id="24" name="Frihandsfigur: Form 23">
            <a:extLst>
              <a:ext uri="{FF2B5EF4-FFF2-40B4-BE49-F238E27FC236}">
                <a16:creationId xmlns:a16="http://schemas.microsoft.com/office/drawing/2014/main" id="{DF0F5ADA-D4BE-1271-58FA-8A26E3C7CFEA}"/>
              </a:ext>
            </a:extLst>
          </p:cNvPr>
          <p:cNvSpPr/>
          <p:nvPr/>
        </p:nvSpPr>
        <p:spPr>
          <a:xfrm rot="2321236">
            <a:off x="7943835" y="3601798"/>
            <a:ext cx="1701605" cy="748370"/>
          </a:xfrm>
          <a:custGeom>
            <a:avLst/>
            <a:gdLst>
              <a:gd name="connsiteX0" fmla="*/ 0 w 2385391"/>
              <a:gd name="connsiteY0" fmla="*/ 2650435 h 2650435"/>
              <a:gd name="connsiteX1" fmla="*/ 715617 w 2385391"/>
              <a:gd name="connsiteY1" fmla="*/ 993913 h 2650435"/>
              <a:gd name="connsiteX2" fmla="*/ 2385391 w 2385391"/>
              <a:gd name="connsiteY2" fmla="*/ 0 h 2650435"/>
            </a:gdLst>
            <a:ahLst/>
            <a:cxnLst>
              <a:cxn ang="0">
                <a:pos x="connsiteX0" y="connsiteY0"/>
              </a:cxn>
              <a:cxn ang="0">
                <a:pos x="connsiteX1" y="connsiteY1"/>
              </a:cxn>
              <a:cxn ang="0">
                <a:pos x="connsiteX2" y="connsiteY2"/>
              </a:cxn>
            </a:cxnLst>
            <a:rect l="l" t="t" r="r" b="b"/>
            <a:pathLst>
              <a:path w="2385391" h="2650435">
                <a:moveTo>
                  <a:pt x="0" y="2650435"/>
                </a:moveTo>
                <a:cubicBezTo>
                  <a:pt x="159026" y="2043043"/>
                  <a:pt x="318052" y="1435652"/>
                  <a:pt x="715617" y="993913"/>
                </a:cubicBezTo>
                <a:cubicBezTo>
                  <a:pt x="1113182" y="552174"/>
                  <a:pt x="2096052" y="150191"/>
                  <a:pt x="2385391"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5" name="textruta 24">
                <a:extLst>
                  <a:ext uri="{FF2B5EF4-FFF2-40B4-BE49-F238E27FC236}">
                    <a16:creationId xmlns:a16="http://schemas.microsoft.com/office/drawing/2014/main" id="{98382B78-675C-46C3-0ED5-B1B858CBF8F9}"/>
                  </a:ext>
                </a:extLst>
              </p:cNvPr>
              <p:cNvSpPr txBox="1"/>
              <p:nvPr/>
            </p:nvSpPr>
            <p:spPr>
              <a:xfrm>
                <a:off x="8576436" y="3339667"/>
                <a:ext cx="537005" cy="42505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sv-SE" sz="2000" i="1" dirty="0" smtClean="0">
                              <a:latin typeface="Cambria Math" panose="02040503050406030204" pitchFamily="18" charset="0"/>
                            </a:rPr>
                          </m:ctrlPr>
                        </m:sSubPr>
                        <m:e>
                          <m:r>
                            <a:rPr lang="sv-SE" sz="2000" b="0" i="1" dirty="0" smtClean="0">
                              <a:latin typeface="Cambria Math" panose="02040503050406030204" pitchFamily="18" charset="0"/>
                            </a:rPr>
                            <m:t>𝐿</m:t>
                          </m:r>
                        </m:e>
                        <m:sub>
                          <m:r>
                            <a:rPr lang="sv-SE" sz="2000" b="0" i="1" dirty="0" smtClean="0">
                              <a:latin typeface="Cambria Math" panose="02040503050406030204" pitchFamily="18" charset="0"/>
                            </a:rPr>
                            <m:t>𝑔</m:t>
                          </m:r>
                        </m:sub>
                      </m:sSub>
                    </m:oMath>
                  </m:oMathPara>
                </a14:m>
                <a:endParaRPr lang="sv-SE" sz="2000" dirty="0"/>
              </a:p>
            </p:txBody>
          </p:sp>
        </mc:Choice>
        <mc:Fallback xmlns="">
          <p:sp>
            <p:nvSpPr>
              <p:cNvPr id="25" name="textruta 24">
                <a:extLst>
                  <a:ext uri="{FF2B5EF4-FFF2-40B4-BE49-F238E27FC236}">
                    <a16:creationId xmlns:a16="http://schemas.microsoft.com/office/drawing/2014/main" id="{98382B78-675C-46C3-0ED5-B1B858CBF8F9}"/>
                  </a:ext>
                </a:extLst>
              </p:cNvPr>
              <p:cNvSpPr txBox="1">
                <a:spLocks noRot="1" noChangeAspect="1" noMove="1" noResize="1" noEditPoints="1" noAdjustHandles="1" noChangeArrowheads="1" noChangeShapeType="1" noTextEdit="1"/>
              </p:cNvSpPr>
              <p:nvPr/>
            </p:nvSpPr>
            <p:spPr>
              <a:xfrm>
                <a:off x="8576436" y="3339667"/>
                <a:ext cx="537005" cy="425053"/>
              </a:xfrm>
              <a:prstGeom prst="rect">
                <a:avLst/>
              </a:prstGeom>
              <a:blipFill>
                <a:blip r:embed="rId9"/>
                <a:stretch>
                  <a:fillRect b="-4286"/>
                </a:stretch>
              </a:blipFill>
            </p:spPr>
            <p:txBody>
              <a:bodyPr/>
              <a:lstStyle/>
              <a:p>
                <a:r>
                  <a:rPr lang="sv-SE">
                    <a:noFill/>
                  </a:rPr>
                  <a:t> </a:t>
                </a:r>
              </a:p>
            </p:txBody>
          </p:sp>
        </mc:Fallback>
      </mc:AlternateContent>
    </p:spTree>
    <p:extLst>
      <p:ext uri="{BB962C8B-B14F-4D97-AF65-F5344CB8AC3E}">
        <p14:creationId xmlns:p14="http://schemas.microsoft.com/office/powerpoint/2010/main" val="4048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p:bldP spid="15" grpId="0"/>
      <p:bldP spid="16" grpId="0"/>
      <p:bldP spid="17" grpId="0"/>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ubrik 1">
                <a:extLst>
                  <a:ext uri="{FF2B5EF4-FFF2-40B4-BE49-F238E27FC236}">
                    <a16:creationId xmlns:a16="http://schemas.microsoft.com/office/drawing/2014/main" id="{AA16C860-4F06-C5DA-424F-02407FB1E3C9}"/>
                  </a:ext>
                </a:extLst>
              </p:cNvPr>
              <p:cNvSpPr>
                <a:spLocks noGrp="1"/>
              </p:cNvSpPr>
              <p:nvPr>
                <p:ph type="title"/>
              </p:nvPr>
            </p:nvSpPr>
            <p:spPr/>
            <p:txBody>
              <a:bodyPr/>
              <a:lstStyle/>
              <a:p>
                <a:r>
                  <a:rPr lang="sv-SE" dirty="0"/>
                  <a:t>Group action on </a:t>
                </a:r>
                <a14:m>
                  <m:oMath xmlns:m="http://schemas.openxmlformats.org/officeDocument/2006/math">
                    <m:r>
                      <a:rPr lang="sv-SE" b="1" i="1" smtClean="0">
                        <a:latin typeface="Cambria Math" panose="02040503050406030204" pitchFamily="18" charset="0"/>
                      </a:rPr>
                      <m:t>𝑴</m:t>
                    </m:r>
                  </m:oMath>
                </a14:m>
                <a:r>
                  <a:rPr lang="sv-SE" dirty="0"/>
                  <a:t> and </a:t>
                </a:r>
                <a:r>
                  <a:rPr lang="sv-SE" dirty="0" err="1"/>
                  <a:t>equivariance</a:t>
                </a:r>
                <a:endParaRPr lang="sv-SE" dirty="0"/>
              </a:p>
            </p:txBody>
          </p:sp>
        </mc:Choice>
        <mc:Fallback xmlns="">
          <p:sp>
            <p:nvSpPr>
              <p:cNvPr id="2" name="Rubrik 1">
                <a:extLst>
                  <a:ext uri="{FF2B5EF4-FFF2-40B4-BE49-F238E27FC236}">
                    <a16:creationId xmlns:a16="http://schemas.microsoft.com/office/drawing/2014/main" id="{AA16C860-4F06-C5DA-424F-02407FB1E3C9}"/>
                  </a:ext>
                </a:extLst>
              </p:cNvPr>
              <p:cNvSpPr>
                <a:spLocks noGrp="1" noRot="1" noChangeAspect="1" noMove="1" noResize="1" noEditPoints="1" noAdjustHandles="1" noChangeArrowheads="1" noChangeShapeType="1" noTextEdit="1"/>
              </p:cNvSpPr>
              <p:nvPr>
                <p:ph type="title"/>
              </p:nvPr>
            </p:nvSpPr>
            <p:spPr>
              <a:blipFill>
                <a:blip r:embed="rId3"/>
                <a:stretch>
                  <a:fillRect l="-2222" b="-2267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4E3BB2AB-BAF1-FB7E-6DFC-517F1A6DBB3C}"/>
                  </a:ext>
                </a:extLst>
              </p:cNvPr>
              <p:cNvSpPr>
                <a:spLocks noGrp="1"/>
              </p:cNvSpPr>
              <p:nvPr>
                <p:ph idx="1"/>
              </p:nvPr>
            </p:nvSpPr>
            <p:spPr>
              <a:xfrm>
                <a:off x="612000" y="1620000"/>
                <a:ext cx="6688716" cy="4222000"/>
              </a:xfrm>
            </p:spPr>
            <p:txBody>
              <a:bodyPr/>
              <a:lstStyle/>
              <a:p>
                <a:r>
                  <a:rPr lang="sv-SE" dirty="0"/>
                  <a:t>The </a:t>
                </a:r>
                <a:r>
                  <a:rPr lang="sv-SE" dirty="0" err="1"/>
                  <a:t>vector</a:t>
                </a:r>
                <a:r>
                  <a:rPr lang="sv-SE" dirty="0"/>
                  <a:t> </a:t>
                </a:r>
                <a:r>
                  <a:rPr lang="sv-SE" dirty="0" err="1"/>
                  <a:t>field</a:t>
                </a:r>
                <a:r>
                  <a:rPr lang="sv-SE" dirty="0"/>
                  <a:t> </a:t>
                </a:r>
                <a14:m>
                  <m:oMath xmlns:m="http://schemas.openxmlformats.org/officeDocument/2006/math">
                    <m:r>
                      <a:rPr lang="sv-SE" i="1">
                        <a:latin typeface="Cambria Math" panose="02040503050406030204" pitchFamily="18" charset="0"/>
                        <a:ea typeface="Cambria Math" panose="02040503050406030204" pitchFamily="18" charset="0"/>
                      </a:rPr>
                      <m:t>𝜙</m:t>
                    </m:r>
                  </m:oMath>
                </a14:m>
                <a:r>
                  <a:rPr lang="sv-SE" dirty="0"/>
                  <a:t> is </a:t>
                </a:r>
                <a:r>
                  <a:rPr lang="sv-SE" dirty="0" err="1"/>
                  <a:t>equivariant</a:t>
                </a:r>
                <a:r>
                  <a:rPr lang="sv-SE" dirty="0"/>
                  <a:t> </a:t>
                </a:r>
                <a:r>
                  <a:rPr lang="sv-SE" dirty="0" err="1"/>
                  <a:t>if</a:t>
                </a:r>
                <a:r>
                  <a:rPr lang="sv-SE" dirty="0"/>
                  <a:t> </a:t>
                </a:r>
                <a14:m>
                  <m:oMath xmlns:m="http://schemas.openxmlformats.org/officeDocument/2006/math">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sSub>
                          <m:sSubPr>
                            <m:ctrlPr>
                              <a:rPr lang="sv-SE" i="1">
                                <a:latin typeface="Cambria Math" panose="02040503050406030204" pitchFamily="18" charset="0"/>
                              </a:rPr>
                            </m:ctrlPr>
                          </m:sSubPr>
                          <m:e>
                            <m:r>
                              <a:rPr lang="sv-SE" i="1">
                                <a:latin typeface="Cambria Math" panose="02040503050406030204" pitchFamily="18" charset="0"/>
                              </a:rPr>
                              <m:t>𝐿</m:t>
                            </m:r>
                          </m:e>
                          <m:sub>
                            <m:r>
                              <a:rPr lang="sv-SE" i="1">
                                <a:latin typeface="Cambria Math" panose="02040503050406030204" pitchFamily="18" charset="0"/>
                              </a:rPr>
                              <m:t>𝑔</m:t>
                            </m:r>
                          </m:sub>
                        </m:sSub>
                        <m:r>
                          <a:rPr lang="sv-SE" i="1">
                            <a:latin typeface="Cambria Math" panose="02040503050406030204" pitchFamily="18" charset="0"/>
                          </a:rPr>
                          <m:t>𝑝</m:t>
                        </m:r>
                      </m:sub>
                    </m:sSub>
                    <m:r>
                      <a:rPr lang="sv-SE" i="1">
                        <a:latin typeface="Cambria Math" panose="02040503050406030204" pitchFamily="18" charset="0"/>
                        <a:ea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sSub>
                          <m:sSubPr>
                            <m:ctrlPr>
                              <a:rPr lang="sv-SE" i="1" dirty="0">
                                <a:latin typeface="Cambria Math" panose="02040503050406030204" pitchFamily="18" charset="0"/>
                              </a:rPr>
                            </m:ctrlPr>
                          </m:sSubPr>
                          <m:e>
                            <m:sSub>
                              <m:sSubPr>
                                <m:ctrlPr>
                                  <a:rPr lang="sv-SE" i="1" dirty="0">
                                    <a:latin typeface="Cambria Math" panose="02040503050406030204" pitchFamily="18" charset="0"/>
                                  </a:rPr>
                                </m:ctrlPr>
                              </m:sSubPr>
                              <m:e>
                                <m:r>
                                  <a:rPr lang="sv-SE" i="1" dirty="0">
                                    <a:latin typeface="Cambria Math" panose="02040503050406030204" pitchFamily="18" charset="0"/>
                                  </a:rPr>
                                  <m:t>(</m:t>
                                </m:r>
                                <m:r>
                                  <a:rPr lang="sv-SE" i="1" dirty="0">
                                    <a:latin typeface="Cambria Math" panose="02040503050406030204" pitchFamily="18" charset="0"/>
                                  </a:rPr>
                                  <m:t>𝐿</m:t>
                                </m:r>
                              </m:e>
                              <m:sub>
                                <m:r>
                                  <a:rPr lang="sv-SE" i="1" dirty="0">
                                    <a:latin typeface="Cambria Math" panose="02040503050406030204" pitchFamily="18" charset="0"/>
                                  </a:rPr>
                                  <m:t>𝑔</m:t>
                                </m:r>
                              </m:sub>
                            </m:sSub>
                            <m:r>
                              <a:rPr lang="sv-SE" i="1" dirty="0">
                                <a:latin typeface="Cambria Math" panose="02040503050406030204" pitchFamily="18" charset="0"/>
                              </a:rPr>
                              <m:t>)</m:t>
                            </m:r>
                          </m:e>
                          <m:sub>
                            <m:r>
                              <a:rPr lang="sv-SE" i="1" dirty="0">
                                <a:latin typeface="Cambria Math" panose="02040503050406030204" pitchFamily="18" charset="0"/>
                              </a:rPr>
                              <m:t>∗</m:t>
                            </m:r>
                          </m:sub>
                        </m:sSub>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𝑝</m:t>
                        </m:r>
                      </m:sub>
                    </m:sSub>
                  </m:oMath>
                </a14:m>
                <a:r>
                  <a:rPr lang="sv-SE" dirty="0"/>
                  <a:t> for all </a:t>
                </a:r>
                <a14:m>
                  <m:oMath xmlns:m="http://schemas.openxmlformats.org/officeDocument/2006/math">
                    <m:r>
                      <a:rPr lang="sv-SE" i="1">
                        <a:latin typeface="Cambria Math" panose="02040503050406030204" pitchFamily="18" charset="0"/>
                      </a:rPr>
                      <m:t>𝑝</m:t>
                    </m:r>
                  </m:oMath>
                </a14:m>
                <a:r>
                  <a:rPr lang="sv-SE" dirty="0"/>
                  <a:t> in </a:t>
                </a:r>
                <a14:m>
                  <m:oMath xmlns:m="http://schemas.openxmlformats.org/officeDocument/2006/math">
                    <m:r>
                      <a:rPr lang="sv-SE" i="1">
                        <a:latin typeface="Cambria Math" panose="02040503050406030204" pitchFamily="18" charset="0"/>
                      </a:rPr>
                      <m:t>𝑀</m:t>
                    </m:r>
                  </m:oMath>
                </a14:m>
                <a:r>
                  <a:rPr lang="sv-SE" dirty="0"/>
                  <a:t> and </a:t>
                </a:r>
                <a14:m>
                  <m:oMath xmlns:m="http://schemas.openxmlformats.org/officeDocument/2006/math">
                    <m:r>
                      <a:rPr lang="sv-SE" i="1">
                        <a:latin typeface="Cambria Math" panose="02040503050406030204" pitchFamily="18" charset="0"/>
                      </a:rPr>
                      <m:t>𝑔</m:t>
                    </m:r>
                  </m:oMath>
                </a14:m>
                <a:r>
                  <a:rPr lang="sv-SE" dirty="0"/>
                  <a:t> in </a:t>
                </a:r>
                <a14:m>
                  <m:oMath xmlns:m="http://schemas.openxmlformats.org/officeDocument/2006/math">
                    <m:r>
                      <a:rPr lang="sv-SE" i="1">
                        <a:latin typeface="Cambria Math" panose="02040503050406030204" pitchFamily="18" charset="0"/>
                      </a:rPr>
                      <m:t>𝐺</m:t>
                    </m:r>
                  </m:oMath>
                </a14:m>
                <a:r>
                  <a:rPr lang="sv-SE" dirty="0"/>
                  <a:t>.</a:t>
                </a:r>
              </a:p>
              <a:p>
                <a:r>
                  <a:rPr lang="sv-SE" dirty="0"/>
                  <a:t>The solution </a:t>
                </a:r>
                <a14:m>
                  <m:oMath xmlns:m="http://schemas.openxmlformats.org/officeDocument/2006/math">
                    <m:r>
                      <m:rPr>
                        <m:sty m:val="p"/>
                      </m:rPr>
                      <a:rPr lang="en-US" smtClean="0">
                        <a:latin typeface="Cambria Math" panose="02040503050406030204" pitchFamily="18" charset="0"/>
                      </a:rPr>
                      <m:t>Φ</m:t>
                    </m:r>
                  </m:oMath>
                </a14:m>
                <a:r>
                  <a:rPr lang="sv-SE" dirty="0"/>
                  <a:t> is </a:t>
                </a:r>
                <a:r>
                  <a:rPr lang="sv-SE" dirty="0" err="1"/>
                  <a:t>equivariant</a:t>
                </a:r>
                <a:r>
                  <a:rPr lang="sv-SE" dirty="0"/>
                  <a:t> </a:t>
                </a:r>
                <a:r>
                  <a:rPr lang="sv-SE" dirty="0" err="1"/>
                  <a:t>if</a:t>
                </a:r>
                <a:r>
                  <a:rPr lang="sv-SE" dirty="0"/>
                  <a:t> </a:t>
                </a:r>
                <a14:m>
                  <m:oMath xmlns:m="http://schemas.openxmlformats.org/officeDocument/2006/math">
                    <m:sSub>
                      <m:sSubPr>
                        <m:ctrlPr>
                          <a:rPr lang="sv-SE" i="1">
                            <a:latin typeface="Cambria Math" panose="02040503050406030204" pitchFamily="18" charset="0"/>
                          </a:rPr>
                        </m:ctrlPr>
                      </m:sSubPr>
                      <m:e>
                        <m:r>
                          <a:rPr lang="sv-SE" i="1">
                            <a:latin typeface="Cambria Math" panose="02040503050406030204" pitchFamily="18" charset="0"/>
                          </a:rPr>
                          <m:t>𝐿</m:t>
                        </m:r>
                      </m:e>
                      <m:sub>
                        <m:r>
                          <a:rPr lang="sv-SE" i="1">
                            <a:latin typeface="Cambria Math" panose="02040503050406030204" pitchFamily="18" charset="0"/>
                          </a:rPr>
                          <m:t>𝑔</m:t>
                        </m:r>
                      </m:sub>
                    </m:sSub>
                    <m:r>
                      <m:rPr>
                        <m:sty m:val="p"/>
                      </m:rPr>
                      <a:rPr lang="en-US">
                        <a:latin typeface="Cambria Math" panose="02040503050406030204" pitchFamily="18" charset="0"/>
                      </a:rPr>
                      <m:t>Φ</m:t>
                    </m:r>
                    <m:d>
                      <m:dPr>
                        <m:ctrlPr>
                          <a:rPr lang="sv-SE" i="1">
                            <a:latin typeface="Cambria Math" panose="02040503050406030204" pitchFamily="18" charset="0"/>
                          </a:rPr>
                        </m:ctrlPr>
                      </m:dPr>
                      <m:e>
                        <m:r>
                          <m:rPr>
                            <m:sty m:val="p"/>
                          </m:rPr>
                          <a:rPr lang="sv-SE">
                            <a:latin typeface="Cambria Math" panose="02040503050406030204" pitchFamily="18" charset="0"/>
                          </a:rPr>
                          <m:t>t</m:t>
                        </m:r>
                        <m:r>
                          <a:rPr lang="sv-SE">
                            <a:latin typeface="Cambria Math" panose="02040503050406030204" pitchFamily="18" charset="0"/>
                          </a:rPr>
                          <m:t>,</m:t>
                        </m:r>
                        <m:r>
                          <a:rPr lang="sv-SE" b="0" i="1" smtClean="0">
                            <a:latin typeface="Cambria Math" panose="02040503050406030204" pitchFamily="18" charset="0"/>
                          </a:rPr>
                          <m:t>𝑝</m:t>
                        </m:r>
                      </m:e>
                    </m:d>
                    <m:r>
                      <a:rPr lang="sv-SE" b="0" i="1" smtClean="0">
                        <a:latin typeface="Cambria Math" panose="02040503050406030204" pitchFamily="18" charset="0"/>
                      </a:rPr>
                      <m:t>=</m:t>
                    </m:r>
                    <m:r>
                      <m:rPr>
                        <m:sty m:val="p"/>
                      </m:rPr>
                      <a:rPr lang="en-US">
                        <a:latin typeface="Cambria Math" panose="02040503050406030204" pitchFamily="18" charset="0"/>
                      </a:rPr>
                      <m:t>Φ</m:t>
                    </m:r>
                    <m:d>
                      <m:dPr>
                        <m:ctrlPr>
                          <a:rPr lang="sv-SE" i="1">
                            <a:latin typeface="Cambria Math" panose="02040503050406030204" pitchFamily="18" charset="0"/>
                          </a:rPr>
                        </m:ctrlPr>
                      </m:dPr>
                      <m:e>
                        <m:r>
                          <m:rPr>
                            <m:sty m:val="p"/>
                          </m:rPr>
                          <a:rPr lang="sv-SE">
                            <a:latin typeface="Cambria Math" panose="02040503050406030204" pitchFamily="18" charset="0"/>
                          </a:rPr>
                          <m:t>t</m:t>
                        </m:r>
                        <m:r>
                          <a:rPr lang="sv-SE">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𝐿</m:t>
                            </m:r>
                          </m:e>
                          <m:sub>
                            <m:r>
                              <a:rPr lang="sv-SE" i="1">
                                <a:latin typeface="Cambria Math" panose="02040503050406030204" pitchFamily="18" charset="0"/>
                              </a:rPr>
                              <m:t>𝑔</m:t>
                            </m:r>
                          </m:sub>
                        </m:sSub>
                        <m:r>
                          <m:rPr>
                            <m:sty m:val="p"/>
                          </m:rPr>
                          <a:rPr lang="sv-SE" b="0" i="0" smtClean="0">
                            <a:latin typeface="Cambria Math" panose="02040503050406030204" pitchFamily="18" charset="0"/>
                          </a:rPr>
                          <m:t>p</m:t>
                        </m:r>
                      </m:e>
                    </m:d>
                  </m:oMath>
                </a14:m>
                <a:r>
                  <a:rPr lang="sv-SE" dirty="0"/>
                  <a:t>.</a:t>
                </a:r>
              </a:p>
              <a:p>
                <a:r>
                  <a:rPr lang="sv-SE" b="0" dirty="0"/>
                  <a:t>A </a:t>
                </a:r>
                <a:r>
                  <a:rPr lang="sv-SE" b="0" dirty="0" err="1"/>
                  <a:t>diffeomorphism</a:t>
                </a:r>
                <a:r>
                  <a:rPr lang="sv-SE" b="0" dirty="0"/>
                  <a:t> </a:t>
                </a:r>
                <a14:m>
                  <m:oMath xmlns:m="http://schemas.openxmlformats.org/officeDocument/2006/math">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0</m:t>
                            </m:r>
                          </m:e>
                        </m:d>
                      </m:e>
                    </m:d>
                    <m:r>
                      <a:rPr lang="sv-SE" b="0" i="1" smtClean="0">
                        <a:latin typeface="Cambria Math" panose="02040503050406030204" pitchFamily="18" charset="0"/>
                      </a:rPr>
                      <m:t>=</m:t>
                    </m:r>
                    <m:r>
                      <a:rPr lang="sv-SE" b="0" i="1" smtClean="0">
                        <a:latin typeface="Cambria Math" panose="02040503050406030204" pitchFamily="18" charset="0"/>
                      </a:rPr>
                      <m:t>𝑢</m:t>
                    </m:r>
                    <m:r>
                      <a:rPr lang="sv-SE" b="0" i="1" smtClean="0">
                        <a:latin typeface="Cambria Math" panose="02040503050406030204" pitchFamily="18" charset="0"/>
                      </a:rPr>
                      <m:t>(1)</m:t>
                    </m:r>
                  </m:oMath>
                </a14:m>
                <a:r>
                  <a:rPr lang="sv-SE" dirty="0"/>
                  <a:t> is </a:t>
                </a:r>
                <a:r>
                  <a:rPr lang="sv-SE" dirty="0" err="1"/>
                  <a:t>equivariant</a:t>
                </a:r>
                <a:r>
                  <a:rPr lang="sv-SE" dirty="0"/>
                  <a:t> </a:t>
                </a:r>
                <a:r>
                  <a:rPr lang="sv-SE" dirty="0" err="1"/>
                  <a:t>if</a:t>
                </a:r>
                <a:r>
                  <a:rPr lang="sv-SE" dirty="0"/>
                  <a:t> </a:t>
                </a:r>
                <a14:m>
                  <m:oMath xmlns:m="http://schemas.openxmlformats.org/officeDocument/2006/math">
                    <m:sSub>
                      <m:sSubPr>
                        <m:ctrlPr>
                          <a:rPr lang="sv-SE" b="0"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𝑝</m:t>
                        </m:r>
                      </m:e>
                    </m:d>
                    <m:r>
                      <a:rPr lang="sv-SE" b="0" i="1" smtClean="0">
                        <a:latin typeface="Cambria Math" panose="02040503050406030204" pitchFamily="18" charset="0"/>
                      </a:rPr>
                      <m:t>=</m:t>
                    </m:r>
                    <m:r>
                      <a:rPr lang="sv-SE" b="0" i="1" smtClean="0">
                        <a:latin typeface="Cambria Math" panose="02040503050406030204" pitchFamily="18" charset="0"/>
                      </a:rPr>
                      <m:t>h</m:t>
                    </m:r>
                    <m:r>
                      <a:rPr lang="sv-SE" b="0" i="1" smtClean="0">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𝐿</m:t>
                        </m:r>
                      </m:e>
                      <m:sub>
                        <m:r>
                          <a:rPr lang="sv-SE" i="1">
                            <a:latin typeface="Cambria Math" panose="02040503050406030204" pitchFamily="18" charset="0"/>
                          </a:rPr>
                          <m:t>𝑔</m:t>
                        </m:r>
                      </m:sub>
                    </m:sSub>
                    <m:r>
                      <a:rPr lang="sv-SE" b="0" i="1" smtClean="0">
                        <a:latin typeface="Cambria Math" panose="02040503050406030204" pitchFamily="18" charset="0"/>
                      </a:rPr>
                      <m:t>𝑝</m:t>
                    </m:r>
                    <m:r>
                      <a:rPr lang="sv-SE" b="0" i="1" smtClean="0">
                        <a:latin typeface="Cambria Math" panose="02040503050406030204" pitchFamily="18" charset="0"/>
                      </a:rPr>
                      <m:t>)</m:t>
                    </m:r>
                  </m:oMath>
                </a14:m>
                <a:r>
                  <a:rPr lang="sv-SE" dirty="0"/>
                  <a:t>.</a:t>
                </a:r>
              </a:p>
              <a:p>
                <a:r>
                  <a:rPr lang="sv-SE" dirty="0" err="1"/>
                  <a:t>Can</a:t>
                </a:r>
                <a:r>
                  <a:rPr lang="sv-SE" dirty="0"/>
                  <a:t> show </a:t>
                </a:r>
                <a:r>
                  <a:rPr lang="sv-SE" dirty="0" err="1"/>
                  <a:t>that</a:t>
                </a:r>
                <a:r>
                  <a:rPr lang="sv-SE" dirty="0"/>
                  <a:t> </a:t>
                </a:r>
                <a:r>
                  <a:rPr lang="sv-SE" dirty="0" err="1"/>
                  <a:t>these</a:t>
                </a:r>
                <a:r>
                  <a:rPr lang="sv-SE" dirty="0"/>
                  <a:t> </a:t>
                </a:r>
                <a:r>
                  <a:rPr lang="sv-SE" dirty="0" err="1"/>
                  <a:t>are</a:t>
                </a:r>
                <a:r>
                  <a:rPr lang="sv-SE" dirty="0"/>
                  <a:t> </a:t>
                </a:r>
                <a:r>
                  <a:rPr lang="sv-SE" dirty="0" err="1"/>
                  <a:t>equivalent</a:t>
                </a:r>
                <a:r>
                  <a:rPr lang="sv-SE" dirty="0"/>
                  <a:t>. (</a:t>
                </a:r>
                <a:r>
                  <a:rPr lang="sv-SE" dirty="0" err="1"/>
                  <a:t>Katsman</a:t>
                </a:r>
                <a:r>
                  <a:rPr lang="sv-SE" dirty="0"/>
                  <a:t> et al., 2021; Köhler et al., 2020; EA and Ohlsson)</a:t>
                </a:r>
              </a:p>
              <a:p>
                <a:endParaRPr lang="sv-SE" dirty="0"/>
              </a:p>
            </p:txBody>
          </p:sp>
        </mc:Choice>
        <mc:Fallback xmlns="">
          <p:sp>
            <p:nvSpPr>
              <p:cNvPr id="3" name="Platshållare för innehåll 2">
                <a:extLst>
                  <a:ext uri="{FF2B5EF4-FFF2-40B4-BE49-F238E27FC236}">
                    <a16:creationId xmlns:a16="http://schemas.microsoft.com/office/drawing/2014/main" id="{4E3BB2AB-BAF1-FB7E-6DFC-517F1A6DBB3C}"/>
                  </a:ext>
                </a:extLst>
              </p:cNvPr>
              <p:cNvSpPr>
                <a:spLocks noGrp="1" noRot="1" noChangeAspect="1" noMove="1" noResize="1" noEditPoints="1" noAdjustHandles="1" noChangeArrowheads="1" noChangeShapeType="1" noTextEdit="1"/>
              </p:cNvSpPr>
              <p:nvPr>
                <p:ph idx="1"/>
              </p:nvPr>
            </p:nvSpPr>
            <p:spPr>
              <a:xfrm>
                <a:off x="612000" y="1620000"/>
                <a:ext cx="6688716" cy="4222000"/>
              </a:xfrm>
              <a:blipFill>
                <a:blip r:embed="rId4"/>
                <a:stretch>
                  <a:fillRect l="-2186" t="-1156" r="-1730"/>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BA761E11-ACB6-4F19-5A8E-4C20A0182538}"/>
              </a:ext>
            </a:extLst>
          </p:cNvPr>
          <p:cNvSpPr>
            <a:spLocks noGrp="1"/>
          </p:cNvSpPr>
          <p:nvPr>
            <p:ph type="body" sz="quarter" idx="10"/>
          </p:nvPr>
        </p:nvSpPr>
        <p:spPr/>
        <p:txBody>
          <a:bodyPr/>
          <a:lstStyle/>
          <a:p>
            <a:endParaRPr lang="sv-SE" dirty="0"/>
          </a:p>
        </p:txBody>
      </p:sp>
      <p:pic>
        <p:nvPicPr>
          <p:cNvPr id="103" name="Bildobjekt 102">
            <a:extLst>
              <a:ext uri="{FF2B5EF4-FFF2-40B4-BE49-F238E27FC236}">
                <a16:creationId xmlns:a16="http://schemas.microsoft.com/office/drawing/2014/main" id="{0EC75A0E-0C26-AF4C-357B-211B603D8CB8}"/>
              </a:ext>
            </a:extLst>
          </p:cNvPr>
          <p:cNvPicPr>
            <a:picLocks noChangeAspect="1"/>
          </p:cNvPicPr>
          <p:nvPr/>
        </p:nvPicPr>
        <p:blipFill>
          <a:blip r:embed="rId5"/>
          <a:stretch>
            <a:fillRect/>
          </a:stretch>
        </p:blipFill>
        <p:spPr>
          <a:xfrm>
            <a:off x="7300716" y="2305050"/>
            <a:ext cx="4596009" cy="2247900"/>
          </a:xfrm>
          <a:prstGeom prst="rect">
            <a:avLst/>
          </a:prstGeom>
        </p:spPr>
      </p:pic>
      <mc:AlternateContent xmlns:mc="http://schemas.openxmlformats.org/markup-compatibility/2006" xmlns:p14="http://schemas.microsoft.com/office/powerpoint/2010/main">
        <mc:Choice Requires="p14">
          <p:contentPart p14:bwMode="auto" r:id="rId6">
            <p14:nvContentPartPr>
              <p14:cNvPr id="151" name="Pennanteckning 150">
                <a:extLst>
                  <a:ext uri="{FF2B5EF4-FFF2-40B4-BE49-F238E27FC236}">
                    <a16:creationId xmlns:a16="http://schemas.microsoft.com/office/drawing/2014/main" id="{F4609305-E207-11DA-626F-75C68D263951}"/>
                  </a:ext>
                </a:extLst>
              </p14:cNvPr>
              <p14:cNvContentPartPr/>
              <p14:nvPr/>
            </p14:nvContentPartPr>
            <p14:xfrm>
              <a:off x="8199153" y="2857901"/>
              <a:ext cx="2135160" cy="901800"/>
            </p14:xfrm>
          </p:contentPart>
        </mc:Choice>
        <mc:Fallback xmlns="">
          <p:pic>
            <p:nvPicPr>
              <p:cNvPr id="151" name="Pennanteckning 150">
                <a:extLst>
                  <a:ext uri="{FF2B5EF4-FFF2-40B4-BE49-F238E27FC236}">
                    <a16:creationId xmlns:a16="http://schemas.microsoft.com/office/drawing/2014/main" id="{F4609305-E207-11DA-626F-75C68D263951}"/>
                  </a:ext>
                </a:extLst>
              </p:cNvPr>
              <p:cNvPicPr/>
              <p:nvPr/>
            </p:nvPicPr>
            <p:blipFill>
              <a:blip r:embed="rId7"/>
              <a:stretch>
                <a:fillRect/>
              </a:stretch>
            </p:blipFill>
            <p:spPr>
              <a:xfrm>
                <a:off x="8181513" y="2840261"/>
                <a:ext cx="2170800" cy="93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2" name="Pennanteckning 151">
                <a:extLst>
                  <a:ext uri="{FF2B5EF4-FFF2-40B4-BE49-F238E27FC236}">
                    <a16:creationId xmlns:a16="http://schemas.microsoft.com/office/drawing/2014/main" id="{DA54D2E4-35DF-1594-E6BF-4990664A9186}"/>
                  </a:ext>
                </a:extLst>
              </p14:cNvPr>
              <p14:cNvContentPartPr/>
              <p14:nvPr/>
            </p14:nvContentPartPr>
            <p14:xfrm>
              <a:off x="8152801" y="3749421"/>
              <a:ext cx="64440" cy="64440"/>
            </p14:xfrm>
          </p:contentPart>
        </mc:Choice>
        <mc:Fallback xmlns="">
          <p:pic>
            <p:nvPicPr>
              <p:cNvPr id="152" name="Pennanteckning 151">
                <a:extLst>
                  <a:ext uri="{FF2B5EF4-FFF2-40B4-BE49-F238E27FC236}">
                    <a16:creationId xmlns:a16="http://schemas.microsoft.com/office/drawing/2014/main" id="{DA54D2E4-35DF-1594-E6BF-4990664A9186}"/>
                  </a:ext>
                </a:extLst>
              </p:cNvPr>
              <p:cNvPicPr/>
              <p:nvPr/>
            </p:nvPicPr>
            <p:blipFill>
              <a:blip r:embed="rId9"/>
              <a:stretch>
                <a:fillRect/>
              </a:stretch>
            </p:blipFill>
            <p:spPr>
              <a:xfrm>
                <a:off x="8135161" y="3731421"/>
                <a:ext cx="100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 name="Pennanteckning 152">
                <a:extLst>
                  <a:ext uri="{FF2B5EF4-FFF2-40B4-BE49-F238E27FC236}">
                    <a16:creationId xmlns:a16="http://schemas.microsoft.com/office/drawing/2014/main" id="{04DF057E-0982-6E44-A89A-3BD4D70A2C9A}"/>
                  </a:ext>
                </a:extLst>
              </p14:cNvPr>
              <p14:cNvContentPartPr/>
              <p14:nvPr/>
            </p14:nvContentPartPr>
            <p14:xfrm>
              <a:off x="10333681" y="2808501"/>
              <a:ext cx="68400" cy="68400"/>
            </p14:xfrm>
          </p:contentPart>
        </mc:Choice>
        <mc:Fallback xmlns="">
          <p:pic>
            <p:nvPicPr>
              <p:cNvPr id="153" name="Pennanteckning 152">
                <a:extLst>
                  <a:ext uri="{FF2B5EF4-FFF2-40B4-BE49-F238E27FC236}">
                    <a16:creationId xmlns:a16="http://schemas.microsoft.com/office/drawing/2014/main" id="{04DF057E-0982-6E44-A89A-3BD4D70A2C9A}"/>
                  </a:ext>
                </a:extLst>
              </p:cNvPr>
              <p:cNvPicPr/>
              <p:nvPr/>
            </p:nvPicPr>
            <p:blipFill>
              <a:blip r:embed="rId11"/>
              <a:stretch>
                <a:fillRect/>
              </a:stretch>
            </p:blipFill>
            <p:spPr>
              <a:xfrm>
                <a:off x="10316041" y="2790861"/>
                <a:ext cx="104040" cy="104040"/>
              </a:xfrm>
              <a:prstGeom prst="rect">
                <a:avLst/>
              </a:prstGeom>
            </p:spPr>
          </p:pic>
        </mc:Fallback>
      </mc:AlternateContent>
      <mc:AlternateContent xmlns:mc="http://schemas.openxmlformats.org/markup-compatibility/2006" xmlns:a14="http://schemas.microsoft.com/office/drawing/2010/main">
        <mc:Choice Requires="a14">
          <p:sp>
            <p:nvSpPr>
              <p:cNvPr id="173" name="textruta 172">
                <a:extLst>
                  <a:ext uri="{FF2B5EF4-FFF2-40B4-BE49-F238E27FC236}">
                    <a16:creationId xmlns:a16="http://schemas.microsoft.com/office/drawing/2014/main" id="{C5FE2E55-B961-BC18-AB8D-DD6C3375C372}"/>
                  </a:ext>
                </a:extLst>
              </p:cNvPr>
              <p:cNvSpPr txBox="1"/>
              <p:nvPr/>
            </p:nvSpPr>
            <p:spPr>
              <a:xfrm>
                <a:off x="7703682" y="3781641"/>
                <a:ext cx="126335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𝑝</m:t>
                      </m:r>
                      <m:r>
                        <a:rPr lang="sv-SE" sz="2000" b="0" i="1" smtClean="0">
                          <a:latin typeface="Cambria Math" panose="02040503050406030204" pitchFamily="18" charset="0"/>
                        </a:rPr>
                        <m:t>=</m:t>
                      </m:r>
                      <m:r>
                        <a:rPr lang="sv-SE" sz="2000" b="0" i="1" smtClean="0">
                          <a:latin typeface="Cambria Math" panose="02040503050406030204" pitchFamily="18" charset="0"/>
                        </a:rPr>
                        <m:t>𝑢</m:t>
                      </m:r>
                      <m:r>
                        <a:rPr lang="sv-SE" sz="2000" b="0" i="1" smtClean="0">
                          <a:latin typeface="Cambria Math" panose="02040503050406030204" pitchFamily="18" charset="0"/>
                        </a:rPr>
                        <m:t>(0)</m:t>
                      </m:r>
                    </m:oMath>
                  </m:oMathPara>
                </a14:m>
                <a:endParaRPr lang="sv-SE" sz="2000" dirty="0" err="1"/>
              </a:p>
            </p:txBody>
          </p:sp>
        </mc:Choice>
        <mc:Fallback xmlns="">
          <p:sp>
            <p:nvSpPr>
              <p:cNvPr id="173" name="textruta 172">
                <a:extLst>
                  <a:ext uri="{FF2B5EF4-FFF2-40B4-BE49-F238E27FC236}">
                    <a16:creationId xmlns:a16="http://schemas.microsoft.com/office/drawing/2014/main" id="{C5FE2E55-B961-BC18-AB8D-DD6C3375C372}"/>
                  </a:ext>
                </a:extLst>
              </p:cNvPr>
              <p:cNvSpPr txBox="1">
                <a:spLocks noRot="1" noChangeAspect="1" noMove="1" noResize="1" noEditPoints="1" noAdjustHandles="1" noChangeArrowheads="1" noChangeShapeType="1" noTextEdit="1"/>
              </p:cNvSpPr>
              <p:nvPr/>
            </p:nvSpPr>
            <p:spPr>
              <a:xfrm>
                <a:off x="7703682" y="3781641"/>
                <a:ext cx="1263359" cy="400110"/>
              </a:xfrm>
              <a:prstGeom prst="rect">
                <a:avLst/>
              </a:prstGeom>
              <a:blipFill>
                <a:blip r:embed="rId12"/>
                <a:stretch>
                  <a:fillRect b="-18182"/>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74" name="textruta 173">
                <a:extLst>
                  <a:ext uri="{FF2B5EF4-FFF2-40B4-BE49-F238E27FC236}">
                    <a16:creationId xmlns:a16="http://schemas.microsoft.com/office/drawing/2014/main" id="{5F9551C8-CB75-745E-C540-B55C0F55DB6C}"/>
                  </a:ext>
                </a:extLst>
              </p:cNvPr>
              <p:cNvSpPr txBox="1"/>
              <p:nvPr/>
            </p:nvSpPr>
            <p:spPr>
              <a:xfrm>
                <a:off x="10248901" y="2433091"/>
                <a:ext cx="783997"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𝑢</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1</m:t>
                          </m:r>
                        </m:e>
                      </m:d>
                    </m:oMath>
                  </m:oMathPara>
                </a14:m>
                <a:endParaRPr lang="sv-SE" sz="2000" dirty="0" err="1"/>
              </a:p>
            </p:txBody>
          </p:sp>
        </mc:Choice>
        <mc:Fallback xmlns="">
          <p:sp>
            <p:nvSpPr>
              <p:cNvPr id="174" name="textruta 173">
                <a:extLst>
                  <a:ext uri="{FF2B5EF4-FFF2-40B4-BE49-F238E27FC236}">
                    <a16:creationId xmlns:a16="http://schemas.microsoft.com/office/drawing/2014/main" id="{5F9551C8-CB75-745E-C540-B55C0F55DB6C}"/>
                  </a:ext>
                </a:extLst>
              </p:cNvPr>
              <p:cNvSpPr txBox="1">
                <a:spLocks noRot="1" noChangeAspect="1" noMove="1" noResize="1" noEditPoints="1" noAdjustHandles="1" noChangeArrowheads="1" noChangeShapeType="1" noTextEdit="1"/>
              </p:cNvSpPr>
              <p:nvPr/>
            </p:nvSpPr>
            <p:spPr>
              <a:xfrm>
                <a:off x="10248901" y="2433091"/>
                <a:ext cx="783997" cy="400110"/>
              </a:xfrm>
              <a:prstGeom prst="rect">
                <a:avLst/>
              </a:prstGeom>
              <a:blipFill>
                <a:blip r:embed="rId13"/>
                <a:stretch>
                  <a:fillRect/>
                </a:stretch>
              </a:blipFill>
            </p:spPr>
            <p:txBody>
              <a:bodyPr/>
              <a:lstStyle/>
              <a:p>
                <a:r>
                  <a:rPr lang="sv-SE">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176" name="Pennanteckning 175">
                <a:extLst>
                  <a:ext uri="{FF2B5EF4-FFF2-40B4-BE49-F238E27FC236}">
                    <a16:creationId xmlns:a16="http://schemas.microsoft.com/office/drawing/2014/main" id="{5EDAED1B-3B05-8DFB-812A-A6A9C6275696}"/>
                  </a:ext>
                </a:extLst>
              </p14:cNvPr>
              <p14:cNvContentPartPr/>
              <p14:nvPr/>
            </p14:nvContentPartPr>
            <p14:xfrm>
              <a:off x="8235295" y="2686166"/>
              <a:ext cx="1897560" cy="897840"/>
            </p14:xfrm>
          </p:contentPart>
        </mc:Choice>
        <mc:Fallback xmlns="">
          <p:pic>
            <p:nvPicPr>
              <p:cNvPr id="176" name="Pennanteckning 175">
                <a:extLst>
                  <a:ext uri="{FF2B5EF4-FFF2-40B4-BE49-F238E27FC236}">
                    <a16:creationId xmlns:a16="http://schemas.microsoft.com/office/drawing/2014/main" id="{5EDAED1B-3B05-8DFB-812A-A6A9C6275696}"/>
                  </a:ext>
                </a:extLst>
              </p:cNvPr>
              <p:cNvPicPr/>
              <p:nvPr/>
            </p:nvPicPr>
            <p:blipFill>
              <a:blip r:embed="rId15"/>
              <a:stretch>
                <a:fillRect/>
              </a:stretch>
            </p:blipFill>
            <p:spPr>
              <a:xfrm>
                <a:off x="8229175" y="2680046"/>
                <a:ext cx="1909800" cy="91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9" name="Pennanteckning 178">
                <a:extLst>
                  <a:ext uri="{FF2B5EF4-FFF2-40B4-BE49-F238E27FC236}">
                    <a16:creationId xmlns:a16="http://schemas.microsoft.com/office/drawing/2014/main" id="{D771C15D-38BE-4C74-F90E-088849F6C2C4}"/>
                  </a:ext>
                </a:extLst>
              </p14:cNvPr>
              <p14:cNvContentPartPr/>
              <p14:nvPr/>
            </p14:nvContentPartPr>
            <p14:xfrm>
              <a:off x="8908135" y="2680766"/>
              <a:ext cx="153720" cy="267840"/>
            </p14:xfrm>
          </p:contentPart>
        </mc:Choice>
        <mc:Fallback xmlns="">
          <p:pic>
            <p:nvPicPr>
              <p:cNvPr id="179" name="Pennanteckning 178">
                <a:extLst>
                  <a:ext uri="{FF2B5EF4-FFF2-40B4-BE49-F238E27FC236}">
                    <a16:creationId xmlns:a16="http://schemas.microsoft.com/office/drawing/2014/main" id="{D771C15D-38BE-4C74-F90E-088849F6C2C4}"/>
                  </a:ext>
                </a:extLst>
              </p:cNvPr>
              <p:cNvPicPr/>
              <p:nvPr/>
            </p:nvPicPr>
            <p:blipFill>
              <a:blip r:embed="rId17"/>
              <a:stretch>
                <a:fillRect/>
              </a:stretch>
            </p:blipFill>
            <p:spPr>
              <a:xfrm>
                <a:off x="8902015" y="2674646"/>
                <a:ext cx="165960" cy="280080"/>
              </a:xfrm>
              <a:prstGeom prst="rect">
                <a:avLst/>
              </a:prstGeom>
            </p:spPr>
          </p:pic>
        </mc:Fallback>
      </mc:AlternateContent>
      <mc:AlternateContent xmlns:mc="http://schemas.openxmlformats.org/markup-compatibility/2006" xmlns:a14="http://schemas.microsoft.com/office/drawing/2010/main">
        <mc:Choice Requires="a14">
          <p:sp>
            <p:nvSpPr>
              <p:cNvPr id="180" name="textruta 179">
                <a:extLst>
                  <a:ext uri="{FF2B5EF4-FFF2-40B4-BE49-F238E27FC236}">
                    <a16:creationId xmlns:a16="http://schemas.microsoft.com/office/drawing/2014/main" id="{C7F9C947-AEFE-A3B5-0238-0FAAAAC3FAFA}"/>
                  </a:ext>
                </a:extLst>
              </p:cNvPr>
              <p:cNvSpPr txBox="1"/>
              <p:nvPr/>
            </p:nvSpPr>
            <p:spPr>
              <a:xfrm>
                <a:off x="8521029" y="2380127"/>
                <a:ext cx="421461"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solidFill>
                            <a:srgbClr val="00A0D7"/>
                          </a:solidFill>
                          <a:latin typeface="Cambria Math" panose="02040503050406030204" pitchFamily="18" charset="0"/>
                        </a:rPr>
                        <m:t>h</m:t>
                      </m:r>
                    </m:oMath>
                  </m:oMathPara>
                </a14:m>
                <a:endParaRPr lang="sv-SE" sz="2000" dirty="0" err="1">
                  <a:solidFill>
                    <a:srgbClr val="00A0D7"/>
                  </a:solidFill>
                </a:endParaRPr>
              </a:p>
            </p:txBody>
          </p:sp>
        </mc:Choice>
        <mc:Fallback xmlns="">
          <p:sp>
            <p:nvSpPr>
              <p:cNvPr id="180" name="textruta 179">
                <a:extLst>
                  <a:ext uri="{FF2B5EF4-FFF2-40B4-BE49-F238E27FC236}">
                    <a16:creationId xmlns:a16="http://schemas.microsoft.com/office/drawing/2014/main" id="{C7F9C947-AEFE-A3B5-0238-0FAAAAC3FAFA}"/>
                  </a:ext>
                </a:extLst>
              </p:cNvPr>
              <p:cNvSpPr txBox="1">
                <a:spLocks noRot="1" noChangeAspect="1" noMove="1" noResize="1" noEditPoints="1" noAdjustHandles="1" noChangeArrowheads="1" noChangeShapeType="1" noTextEdit="1"/>
              </p:cNvSpPr>
              <p:nvPr/>
            </p:nvSpPr>
            <p:spPr>
              <a:xfrm>
                <a:off x="8521029" y="2380127"/>
                <a:ext cx="421461" cy="400110"/>
              </a:xfrm>
              <a:prstGeom prst="rect">
                <a:avLst/>
              </a:prstGeom>
              <a:blipFill>
                <a:blip r:embed="rId18"/>
                <a:stretch>
                  <a:fillRect/>
                </a:stretch>
              </a:blipFill>
            </p:spPr>
            <p:txBody>
              <a:bodyPr/>
              <a:lstStyle/>
              <a:p>
                <a:r>
                  <a:rPr lang="sv-SE">
                    <a:noFill/>
                  </a:rPr>
                  <a:t> </a:t>
                </a:r>
              </a:p>
            </p:txBody>
          </p:sp>
        </mc:Fallback>
      </mc:AlternateContent>
      <p:cxnSp>
        <p:nvCxnSpPr>
          <p:cNvPr id="182" name="Rak pilkoppling 181">
            <a:extLst>
              <a:ext uri="{FF2B5EF4-FFF2-40B4-BE49-F238E27FC236}">
                <a16:creationId xmlns:a16="http://schemas.microsoft.com/office/drawing/2014/main" id="{911D2118-950F-83F3-31ED-A979D9BECAA3}"/>
              </a:ext>
            </a:extLst>
          </p:cNvPr>
          <p:cNvCxnSpPr>
            <a:cxnSpLocks/>
          </p:cNvCxnSpPr>
          <p:nvPr/>
        </p:nvCxnSpPr>
        <p:spPr>
          <a:xfrm flipV="1">
            <a:off x="8521029" y="3324322"/>
            <a:ext cx="540826" cy="1215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textruta 187">
                <a:extLst>
                  <a:ext uri="{FF2B5EF4-FFF2-40B4-BE49-F238E27FC236}">
                    <a16:creationId xmlns:a16="http://schemas.microsoft.com/office/drawing/2014/main" id="{6F258E28-8DC9-6895-DE94-35F1DE8D9E34}"/>
                  </a:ext>
                </a:extLst>
              </p:cNvPr>
              <p:cNvSpPr txBox="1"/>
              <p:nvPr/>
            </p:nvSpPr>
            <p:spPr>
              <a:xfrm>
                <a:off x="8821577" y="2929140"/>
                <a:ext cx="825482" cy="4296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sv-SE" sz="2000" i="1" smtClean="0">
                              <a:solidFill>
                                <a:srgbClr val="00B050"/>
                              </a:solidFill>
                              <a:latin typeface="Cambria Math" panose="02040503050406030204" pitchFamily="18" charset="0"/>
                              <a:ea typeface="Cambria Math" panose="02040503050406030204" pitchFamily="18" charset="0"/>
                            </a:rPr>
                          </m:ctrlPr>
                        </m:sSubPr>
                        <m:e>
                          <m:r>
                            <a:rPr lang="sv-SE" sz="2000" i="1">
                              <a:solidFill>
                                <a:srgbClr val="00B050"/>
                              </a:solidFill>
                              <a:latin typeface="Cambria Math" panose="02040503050406030204" pitchFamily="18" charset="0"/>
                              <a:ea typeface="Cambria Math" panose="02040503050406030204" pitchFamily="18" charset="0"/>
                            </a:rPr>
                            <m:t>𝜙</m:t>
                          </m:r>
                        </m:e>
                        <m:sub>
                          <m:r>
                            <a:rPr lang="sv-SE" sz="2000" b="0" i="1" smtClean="0">
                              <a:solidFill>
                                <a:srgbClr val="00B050"/>
                              </a:solidFill>
                              <a:latin typeface="Cambria Math" panose="02040503050406030204" pitchFamily="18" charset="0"/>
                              <a:ea typeface="Cambria Math" panose="02040503050406030204" pitchFamily="18" charset="0"/>
                            </a:rPr>
                            <m:t>𝑢</m:t>
                          </m:r>
                          <m:r>
                            <a:rPr lang="sv-SE" sz="2000" b="0" i="1" smtClean="0">
                              <a:solidFill>
                                <a:srgbClr val="00B050"/>
                              </a:solidFill>
                              <a:latin typeface="Cambria Math" panose="02040503050406030204" pitchFamily="18" charset="0"/>
                              <a:ea typeface="Cambria Math" panose="02040503050406030204" pitchFamily="18" charset="0"/>
                            </a:rPr>
                            <m:t>(</m:t>
                          </m:r>
                          <m:r>
                            <a:rPr lang="sv-SE" sz="2000" b="0" i="1" smtClean="0">
                              <a:solidFill>
                                <a:srgbClr val="00B050"/>
                              </a:solidFill>
                              <a:latin typeface="Cambria Math" panose="02040503050406030204" pitchFamily="18" charset="0"/>
                              <a:ea typeface="Cambria Math" panose="02040503050406030204" pitchFamily="18" charset="0"/>
                            </a:rPr>
                            <m:t>𝑡</m:t>
                          </m:r>
                          <m:r>
                            <a:rPr lang="sv-SE" sz="2000" b="0" i="1" smtClean="0">
                              <a:solidFill>
                                <a:srgbClr val="00B050"/>
                              </a:solidFill>
                              <a:latin typeface="Cambria Math" panose="02040503050406030204" pitchFamily="18" charset="0"/>
                              <a:ea typeface="Cambria Math" panose="02040503050406030204" pitchFamily="18" charset="0"/>
                            </a:rPr>
                            <m:t>)</m:t>
                          </m:r>
                        </m:sub>
                      </m:sSub>
                    </m:oMath>
                  </m:oMathPara>
                </a14:m>
                <a:endParaRPr lang="sv-SE" sz="2000" dirty="0" err="1">
                  <a:solidFill>
                    <a:srgbClr val="00B050"/>
                  </a:solidFill>
                </a:endParaRPr>
              </a:p>
            </p:txBody>
          </p:sp>
        </mc:Choice>
        <mc:Fallback xmlns="">
          <p:sp>
            <p:nvSpPr>
              <p:cNvPr id="188" name="textruta 187">
                <a:extLst>
                  <a:ext uri="{FF2B5EF4-FFF2-40B4-BE49-F238E27FC236}">
                    <a16:creationId xmlns:a16="http://schemas.microsoft.com/office/drawing/2014/main" id="{6F258E28-8DC9-6895-DE94-35F1DE8D9E34}"/>
                  </a:ext>
                </a:extLst>
              </p:cNvPr>
              <p:cNvSpPr txBox="1">
                <a:spLocks noRot="1" noChangeAspect="1" noMove="1" noResize="1" noEditPoints="1" noAdjustHandles="1" noChangeArrowheads="1" noChangeShapeType="1" noTextEdit="1"/>
              </p:cNvSpPr>
              <p:nvPr/>
            </p:nvSpPr>
            <p:spPr>
              <a:xfrm>
                <a:off x="8821577" y="2929140"/>
                <a:ext cx="825482" cy="429669"/>
              </a:xfrm>
              <a:prstGeom prst="rect">
                <a:avLst/>
              </a:prstGeom>
              <a:blipFill>
                <a:blip r:embed="rId19"/>
                <a:stretch>
                  <a:fillRect b="-11429"/>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02" name="textruta 201">
                <a:extLst>
                  <a:ext uri="{FF2B5EF4-FFF2-40B4-BE49-F238E27FC236}">
                    <a16:creationId xmlns:a16="http://schemas.microsoft.com/office/drawing/2014/main" id="{347CC47F-B2C2-BCDA-CB18-DB05CDFEFE69}"/>
                  </a:ext>
                </a:extLst>
              </p:cNvPr>
              <p:cNvSpPr txBox="1"/>
              <p:nvPr/>
            </p:nvSpPr>
            <p:spPr>
              <a:xfrm>
                <a:off x="9234318" y="3310577"/>
                <a:ext cx="10367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Φ</m:t>
                      </m:r>
                      <m:r>
                        <a:rPr lang="sv-SE" sz="2000" b="0" i="1" smtClean="0">
                          <a:latin typeface="Cambria Math" panose="02040503050406030204" pitchFamily="18" charset="0"/>
                        </a:rPr>
                        <m:t>(</m:t>
                      </m:r>
                      <m:r>
                        <a:rPr lang="sv-SE" sz="2000" b="0" i="1" smtClean="0">
                          <a:latin typeface="Cambria Math" panose="02040503050406030204" pitchFamily="18" charset="0"/>
                        </a:rPr>
                        <m:t>𝑡</m:t>
                      </m:r>
                      <m:r>
                        <a:rPr lang="sv-SE" sz="2000" b="0" i="1" smtClean="0">
                          <a:latin typeface="Cambria Math" panose="02040503050406030204" pitchFamily="18" charset="0"/>
                        </a:rPr>
                        <m:t>,</m:t>
                      </m:r>
                      <m:r>
                        <a:rPr lang="sv-SE" sz="2000" b="0" i="1" smtClean="0">
                          <a:latin typeface="Cambria Math" panose="02040503050406030204" pitchFamily="18" charset="0"/>
                        </a:rPr>
                        <m:t>𝑝</m:t>
                      </m:r>
                      <m:r>
                        <a:rPr lang="sv-SE" sz="2000" b="0" i="1" smtClean="0">
                          <a:latin typeface="Cambria Math" panose="02040503050406030204" pitchFamily="18" charset="0"/>
                        </a:rPr>
                        <m:t>)</m:t>
                      </m:r>
                    </m:oMath>
                  </m:oMathPara>
                </a14:m>
                <a:endParaRPr lang="sv-SE" sz="2000" dirty="0" err="1"/>
              </a:p>
            </p:txBody>
          </p:sp>
        </mc:Choice>
        <mc:Fallback xmlns="">
          <p:sp>
            <p:nvSpPr>
              <p:cNvPr id="202" name="textruta 201">
                <a:extLst>
                  <a:ext uri="{FF2B5EF4-FFF2-40B4-BE49-F238E27FC236}">
                    <a16:creationId xmlns:a16="http://schemas.microsoft.com/office/drawing/2014/main" id="{347CC47F-B2C2-BCDA-CB18-DB05CDFEFE69}"/>
                  </a:ext>
                </a:extLst>
              </p:cNvPr>
              <p:cNvSpPr txBox="1">
                <a:spLocks noRot="1" noChangeAspect="1" noMove="1" noResize="1" noEditPoints="1" noAdjustHandles="1" noChangeArrowheads="1" noChangeShapeType="1" noTextEdit="1"/>
              </p:cNvSpPr>
              <p:nvPr/>
            </p:nvSpPr>
            <p:spPr>
              <a:xfrm>
                <a:off x="9234318" y="3310577"/>
                <a:ext cx="1036758" cy="400110"/>
              </a:xfrm>
              <a:prstGeom prst="rect">
                <a:avLst/>
              </a:prstGeom>
              <a:blipFill>
                <a:blip r:embed="rId20"/>
                <a:stretch>
                  <a:fillRect b="-18182"/>
                </a:stretch>
              </a:blipFill>
            </p:spPr>
            <p:txBody>
              <a:bodyPr/>
              <a:lstStyle/>
              <a:p>
                <a:r>
                  <a:rPr lang="sv-SE">
                    <a:noFill/>
                  </a:rPr>
                  <a:t> </a:t>
                </a:r>
              </a:p>
            </p:txBody>
          </p:sp>
        </mc:Fallback>
      </mc:AlternateContent>
    </p:spTree>
    <p:extLst>
      <p:ext uri="{BB962C8B-B14F-4D97-AF65-F5344CB8AC3E}">
        <p14:creationId xmlns:p14="http://schemas.microsoft.com/office/powerpoint/2010/main" val="9945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E30A8-0800-4275-0B59-33923BD24381}"/>
              </a:ext>
            </a:extLst>
          </p:cNvPr>
          <p:cNvSpPr>
            <a:spLocks noGrp="1"/>
          </p:cNvSpPr>
          <p:nvPr>
            <p:ph type="title"/>
          </p:nvPr>
        </p:nvSpPr>
        <p:spPr/>
        <p:txBody>
          <a:bodyPr/>
          <a:lstStyle/>
          <a:p>
            <a:r>
              <a:rPr lang="sv-SE" dirty="0"/>
              <a:t>Differential Invariants and </a:t>
            </a:r>
            <a:r>
              <a:rPr lang="sv-SE" dirty="0" err="1"/>
              <a:t>Equivariant</a:t>
            </a:r>
            <a:r>
              <a:rPr lang="sv-SE" dirty="0"/>
              <a:t> </a:t>
            </a:r>
            <a:r>
              <a:rPr lang="sv-SE" dirty="0" err="1"/>
              <a:t>NODEs</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D5F66B28-F105-CC59-FEB9-898454A84C64}"/>
                  </a:ext>
                </a:extLst>
              </p:cNvPr>
              <p:cNvSpPr>
                <a:spLocks noGrp="1"/>
              </p:cNvSpPr>
              <p:nvPr>
                <p:ph idx="1"/>
              </p:nvPr>
            </p:nvSpPr>
            <p:spPr>
              <a:xfrm>
                <a:off x="611998" y="2074761"/>
                <a:ext cx="6403398" cy="2708477"/>
              </a:xfrm>
            </p:spPr>
            <p:txBody>
              <a:bodyPr/>
              <a:lstStyle/>
              <a:p>
                <a:r>
                  <a:rPr lang="sv-SE" dirty="0"/>
                  <a:t>How do </a:t>
                </a:r>
                <a:r>
                  <a:rPr lang="sv-SE" dirty="0" err="1"/>
                  <a:t>we</a:t>
                </a:r>
                <a:r>
                  <a:rPr lang="sv-SE" dirty="0"/>
                  <a:t> </a:t>
                </a:r>
                <a:r>
                  <a:rPr lang="sv-SE" dirty="0" err="1"/>
                  <a:t>parametrise</a:t>
                </a:r>
                <a:r>
                  <a:rPr lang="sv-SE" dirty="0"/>
                  <a:t> an </a:t>
                </a:r>
                <a:r>
                  <a:rPr lang="sv-SE" dirty="0" err="1"/>
                  <a:t>equivariant</a:t>
                </a:r>
                <a:r>
                  <a:rPr lang="sv-SE" dirty="0"/>
                  <a:t> NODE?</a:t>
                </a:r>
              </a:p>
              <a:p>
                <a14:m>
                  <m:oMath xmlns:m="http://schemas.openxmlformats.org/officeDocument/2006/math">
                    <m:r>
                      <a:rPr lang="sv-SE" b="0" i="1" smtClean="0">
                        <a:latin typeface="Cambria Math" panose="02040503050406030204" pitchFamily="18" charset="0"/>
                      </a:rPr>
                      <m:t>𝑘</m:t>
                    </m:r>
                  </m:oMath>
                </a14:m>
                <a:r>
                  <a:rPr lang="sv-SE" dirty="0"/>
                  <a:t>-</a:t>
                </a:r>
                <a:r>
                  <a:rPr lang="sv-SE" dirty="0" err="1"/>
                  <a:t>th</a:t>
                </a:r>
                <a:r>
                  <a:rPr lang="sv-SE" dirty="0"/>
                  <a:t> order jet space </a:t>
                </a:r>
                <a14:m>
                  <m:oMath xmlns:m="http://schemas.openxmlformats.org/officeDocument/2006/math">
                    <m:sSup>
                      <m:sSupPr>
                        <m:ctrlPr>
                          <a:rPr lang="sv-SE" i="1" smtClean="0">
                            <a:latin typeface="Cambria Math" panose="02040503050406030204" pitchFamily="18" charset="0"/>
                          </a:rPr>
                        </m:ctrlPr>
                      </m:sSupPr>
                      <m:e>
                        <m:r>
                          <a:rPr lang="sv-SE" b="0" i="1" smtClean="0">
                            <a:latin typeface="Cambria Math" panose="02040503050406030204" pitchFamily="18" charset="0"/>
                          </a:rPr>
                          <m:t>𝐽</m:t>
                        </m:r>
                      </m:e>
                      <m:sup>
                        <m:r>
                          <a:rPr lang="sv-SE" b="0" i="1" smtClean="0">
                            <a:latin typeface="Cambria Math" panose="02040503050406030204" pitchFamily="18" charset="0"/>
                          </a:rPr>
                          <m:t>𝑘</m:t>
                        </m:r>
                      </m:sup>
                    </m:sSup>
                  </m:oMath>
                </a14:m>
                <a:r>
                  <a:rPr lang="sv-SE" dirty="0"/>
                  <a:t>: ”The original space and the </a:t>
                </a:r>
                <a:r>
                  <a:rPr lang="sv-SE" dirty="0" err="1"/>
                  <a:t>derivatives</a:t>
                </a:r>
                <a:r>
                  <a:rPr lang="sv-SE" dirty="0"/>
                  <a:t> </a:t>
                </a:r>
                <a:r>
                  <a:rPr lang="sv-SE" dirty="0" err="1"/>
                  <a:t>up</a:t>
                </a:r>
                <a:r>
                  <a:rPr lang="sv-SE" dirty="0"/>
                  <a:t> to order </a:t>
                </a:r>
                <a14:m>
                  <m:oMath xmlns:m="http://schemas.openxmlformats.org/officeDocument/2006/math">
                    <m:r>
                      <a:rPr lang="sv-SE" b="0" i="1" smtClean="0">
                        <a:latin typeface="Cambria Math" panose="02040503050406030204" pitchFamily="18" charset="0"/>
                      </a:rPr>
                      <m:t>𝑘</m:t>
                    </m:r>
                  </m:oMath>
                </a14:m>
                <a:r>
                  <a:rPr lang="sv-SE" dirty="0"/>
                  <a:t>.”</a:t>
                </a:r>
              </a:p>
              <a:p>
                <a:r>
                  <a:rPr lang="sv-SE" dirty="0"/>
                  <a:t>A </a:t>
                </a:r>
                <a14:m>
                  <m:oMath xmlns:m="http://schemas.openxmlformats.org/officeDocument/2006/math">
                    <m:r>
                      <a:rPr lang="sv-SE" b="0" i="1" smtClean="0">
                        <a:latin typeface="Cambria Math" panose="02040503050406030204" pitchFamily="18" charset="0"/>
                      </a:rPr>
                      <m:t>𝑘</m:t>
                    </m:r>
                  </m:oMath>
                </a14:m>
                <a:r>
                  <a:rPr lang="sv-SE" dirty="0"/>
                  <a:t>-</a:t>
                </a:r>
                <a:r>
                  <a:rPr lang="sv-SE" dirty="0" err="1"/>
                  <a:t>th</a:t>
                </a:r>
                <a:r>
                  <a:rPr lang="sv-SE" dirty="0"/>
                  <a:t> order differential invariant for a group </a:t>
                </a:r>
                <a14:m>
                  <m:oMath xmlns:m="http://schemas.openxmlformats.org/officeDocument/2006/math">
                    <m:r>
                      <a:rPr lang="sv-SE" b="0" i="1" smtClean="0">
                        <a:latin typeface="Cambria Math" panose="02040503050406030204" pitchFamily="18" charset="0"/>
                      </a:rPr>
                      <m:t>𝐺</m:t>
                    </m:r>
                  </m:oMath>
                </a14:m>
                <a:r>
                  <a:rPr lang="sv-SE" dirty="0"/>
                  <a:t> is a </a:t>
                </a:r>
                <a:r>
                  <a:rPr lang="sv-SE" dirty="0" err="1"/>
                  <a:t>function</a:t>
                </a:r>
                <a:r>
                  <a:rPr lang="sv-SE" dirty="0"/>
                  <a:t> </a:t>
                </a:r>
                <a14:m>
                  <m:oMath xmlns:m="http://schemas.openxmlformats.org/officeDocument/2006/math">
                    <m:r>
                      <a:rPr lang="sv-SE" b="0" i="1" smtClean="0">
                        <a:latin typeface="Cambria Math" panose="02040503050406030204" pitchFamily="18" charset="0"/>
                      </a:rPr>
                      <m:t>𝐼</m:t>
                    </m:r>
                    <m:r>
                      <a:rPr lang="sv-SE" b="0" i="1" smtClean="0">
                        <a:latin typeface="Cambria Math" panose="02040503050406030204" pitchFamily="18" charset="0"/>
                      </a:rPr>
                      <m:t>:</m:t>
                    </m:r>
                    <m:sSup>
                      <m:sSupPr>
                        <m:ctrlPr>
                          <a:rPr lang="sv-SE" b="0" i="1" smtClean="0">
                            <a:latin typeface="Cambria Math" panose="02040503050406030204" pitchFamily="18" charset="0"/>
                          </a:rPr>
                        </m:ctrlPr>
                      </m:sSupPr>
                      <m:e>
                        <m:r>
                          <a:rPr lang="sv-SE" b="0" i="1" smtClean="0">
                            <a:latin typeface="Cambria Math" panose="02040503050406030204" pitchFamily="18" charset="0"/>
                          </a:rPr>
                          <m:t>𝐽</m:t>
                        </m:r>
                      </m:e>
                      <m:sup>
                        <m:r>
                          <a:rPr lang="sv-SE" b="0" i="1" smtClean="0">
                            <a:latin typeface="Cambria Math" panose="02040503050406030204" pitchFamily="18" charset="0"/>
                          </a:rPr>
                          <m:t>𝑘</m:t>
                        </m:r>
                      </m:sup>
                    </m:sSup>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ℝ</m:t>
                    </m:r>
                  </m:oMath>
                </a14:m>
                <a:r>
                  <a:rPr lang="sv-SE" dirty="0"/>
                  <a:t> </a:t>
                </a:r>
                <a:r>
                  <a:rPr lang="sv-SE" dirty="0" err="1"/>
                  <a:t>which</a:t>
                </a:r>
                <a:r>
                  <a:rPr lang="sv-SE" dirty="0"/>
                  <a:t> is invariant under the </a:t>
                </a:r>
                <a:r>
                  <a:rPr lang="sv-SE" dirty="0" err="1"/>
                  <a:t>group</a:t>
                </a:r>
                <a:r>
                  <a:rPr lang="sv-SE" dirty="0"/>
                  <a:t> action </a:t>
                </a:r>
                <a:r>
                  <a:rPr lang="sv-SE" dirty="0" err="1"/>
                  <a:t>of</a:t>
                </a:r>
                <a:r>
                  <a:rPr lang="sv-SE" dirty="0"/>
                  <a:t> </a:t>
                </a:r>
                <a14:m>
                  <m:oMath xmlns:m="http://schemas.openxmlformats.org/officeDocument/2006/math">
                    <m:r>
                      <a:rPr lang="sv-SE" b="0" i="1" smtClean="0">
                        <a:latin typeface="Cambria Math" panose="02040503050406030204" pitchFamily="18" charset="0"/>
                      </a:rPr>
                      <m:t>𝐺</m:t>
                    </m:r>
                  </m:oMath>
                </a14:m>
                <a:r>
                  <a:rPr lang="sv-SE" dirty="0"/>
                  <a:t>.</a:t>
                </a:r>
              </a:p>
            </p:txBody>
          </p:sp>
        </mc:Choice>
        <mc:Fallback>
          <p:sp>
            <p:nvSpPr>
              <p:cNvPr id="3" name="Platshållare för innehåll 2">
                <a:extLst>
                  <a:ext uri="{FF2B5EF4-FFF2-40B4-BE49-F238E27FC236}">
                    <a16:creationId xmlns:a16="http://schemas.microsoft.com/office/drawing/2014/main" id="{D5F66B28-F105-CC59-FEB9-898454A84C64}"/>
                  </a:ext>
                </a:extLst>
              </p:cNvPr>
              <p:cNvSpPr>
                <a:spLocks noGrp="1" noRot="1" noChangeAspect="1" noMove="1" noResize="1" noEditPoints="1" noAdjustHandles="1" noChangeArrowheads="1" noChangeShapeType="1" noTextEdit="1"/>
              </p:cNvSpPr>
              <p:nvPr>
                <p:ph idx="1"/>
              </p:nvPr>
            </p:nvSpPr>
            <p:spPr>
              <a:xfrm>
                <a:off x="611998" y="2074761"/>
                <a:ext cx="6403398" cy="2708477"/>
              </a:xfrm>
              <a:blipFill>
                <a:blip r:embed="rId3"/>
                <a:stretch>
                  <a:fillRect l="-2284" t="-2921" r="-2093"/>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E12EFC72-AB7B-159D-BBAA-C578D2DBCD73}"/>
              </a:ext>
            </a:extLst>
          </p:cNvPr>
          <p:cNvSpPr>
            <a:spLocks noGrp="1"/>
          </p:cNvSpPr>
          <p:nvPr>
            <p:ph type="body" sz="quarter" idx="10"/>
          </p:nvPr>
        </p:nvSpPr>
        <p:spPr/>
        <p:txBody>
          <a:bodyPr/>
          <a:lstStyle/>
          <a:p>
            <a:endParaRPr lang="sv-SE"/>
          </a:p>
        </p:txBody>
      </p:sp>
      <mc:AlternateContent xmlns:mc="http://schemas.openxmlformats.org/markup-compatibility/2006">
        <mc:Choice xmlns:a14="http://schemas.microsoft.com/office/drawing/2010/main" Requires="a14">
          <p:sp>
            <p:nvSpPr>
              <p:cNvPr id="5" name="Tankebubbla: moln 4">
                <a:extLst>
                  <a:ext uri="{FF2B5EF4-FFF2-40B4-BE49-F238E27FC236}">
                    <a16:creationId xmlns:a16="http://schemas.microsoft.com/office/drawing/2014/main" id="{ED4B797C-7CE6-BBE5-C9F2-0B65746CC2E3}"/>
                  </a:ext>
                </a:extLst>
              </p:cNvPr>
              <p:cNvSpPr/>
              <p:nvPr/>
            </p:nvSpPr>
            <p:spPr>
              <a:xfrm>
                <a:off x="7454096" y="1894971"/>
                <a:ext cx="4230076" cy="2708477"/>
              </a:xfrm>
              <a:prstGeom prst="cloudCallout">
                <a:avLst>
                  <a:gd name="adj1" fmla="val 47236"/>
                  <a:gd name="adj2" fmla="val 56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rPr>
                  <a:t>Neural ODE:</a:t>
                </a:r>
              </a:p>
              <a:p>
                <a:pPr marL="0" indent="0">
                  <a:buNone/>
                </a:pPr>
                <a14:m>
                  <m:oMathPara xmlns:m="http://schemas.openxmlformats.org/officeDocument/2006/math">
                    <m:oMathParaPr>
                      <m:jc m:val="centerGroup"/>
                    </m:oMathParaPr>
                    <m:oMath xmlns:m="http://schemas.openxmlformats.org/officeDocument/2006/math">
                      <m:f>
                        <m:fPr>
                          <m:ctrlPr>
                            <a:rPr lang="sv-SE" sz="2000" i="1" smtClean="0">
                              <a:solidFill>
                                <a:schemeClr val="tx1"/>
                              </a:solidFill>
                              <a:latin typeface="Cambria Math" panose="02040503050406030204" pitchFamily="18" charset="0"/>
                            </a:rPr>
                          </m:ctrlPr>
                        </m:fPr>
                        <m:num>
                          <m:r>
                            <a:rPr lang="sv-SE" sz="2000" b="0" i="1" smtClean="0">
                              <a:solidFill>
                                <a:schemeClr val="tx1"/>
                              </a:solidFill>
                              <a:latin typeface="Cambria Math" panose="02040503050406030204" pitchFamily="18" charset="0"/>
                            </a:rPr>
                            <m:t>𝑑𝑢</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num>
                        <m:den>
                          <m:r>
                            <a:rPr lang="sv-SE" sz="2000" b="0" i="1" smtClean="0">
                              <a:solidFill>
                                <a:schemeClr val="tx1"/>
                              </a:solidFill>
                              <a:latin typeface="Cambria Math" panose="02040503050406030204" pitchFamily="18" charset="0"/>
                            </a:rPr>
                            <m:t>𝑑𝑡</m:t>
                          </m:r>
                        </m:den>
                      </m:f>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𝑓</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𝑢</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𝑡</m:t>
                              </m:r>
                            </m:e>
                          </m:d>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ea typeface="Cambria Math" panose="02040503050406030204" pitchFamily="18" charset="0"/>
                            </a:rPr>
                            <m:t>𝜃</m:t>
                          </m:r>
                        </m:e>
                      </m:d>
                      <m:r>
                        <a:rPr lang="sv-SE" sz="2000" b="0" i="1" smtClean="0">
                          <a:solidFill>
                            <a:schemeClr val="tx1"/>
                          </a:solidFill>
                          <a:latin typeface="Cambria Math" panose="02040503050406030204" pitchFamily="18" charset="0"/>
                          <a:ea typeface="Cambria Math" panose="02040503050406030204" pitchFamily="18" charset="0"/>
                        </a:rPr>
                        <m:t>.</m:t>
                      </m:r>
                    </m:oMath>
                  </m:oMathPara>
                </a14:m>
                <a:endParaRPr lang="sv-SE" sz="2000" dirty="0">
                  <a:solidFill>
                    <a:schemeClr val="tx1"/>
                  </a:solidFill>
                </a:endParaRPr>
              </a:p>
            </p:txBody>
          </p:sp>
        </mc:Choice>
        <mc:Fallback>
          <p:sp>
            <p:nvSpPr>
              <p:cNvPr id="5" name="Tankebubbla: moln 4">
                <a:extLst>
                  <a:ext uri="{FF2B5EF4-FFF2-40B4-BE49-F238E27FC236}">
                    <a16:creationId xmlns:a16="http://schemas.microsoft.com/office/drawing/2014/main" id="{ED4B797C-7CE6-BBE5-C9F2-0B65746CC2E3}"/>
                  </a:ext>
                </a:extLst>
              </p:cNvPr>
              <p:cNvSpPr>
                <a:spLocks noRot="1" noChangeAspect="1" noMove="1" noResize="1" noEditPoints="1" noAdjustHandles="1" noChangeArrowheads="1" noChangeShapeType="1" noTextEdit="1"/>
              </p:cNvSpPr>
              <p:nvPr/>
            </p:nvSpPr>
            <p:spPr>
              <a:xfrm>
                <a:off x="7454096" y="1894971"/>
                <a:ext cx="4230076" cy="2708477"/>
              </a:xfrm>
              <a:prstGeom prst="cloudCallout">
                <a:avLst>
                  <a:gd name="adj1" fmla="val 47236"/>
                  <a:gd name="adj2" fmla="val 56769"/>
                </a:avLst>
              </a:prstGeom>
              <a:blipFill>
                <a:blip r:embed="rId4"/>
                <a:stretch>
                  <a:fillRect/>
                </a:stretch>
              </a:blipFill>
              <a:ln>
                <a:solidFill>
                  <a:schemeClr val="tx1"/>
                </a:solidFill>
              </a:ln>
            </p:spPr>
            <p:txBody>
              <a:bodyPr/>
              <a:lstStyle/>
              <a:p>
                <a:r>
                  <a:rPr lang="sv-SE">
                    <a:noFill/>
                  </a:rPr>
                  <a:t> </a:t>
                </a:r>
              </a:p>
            </p:txBody>
          </p:sp>
        </mc:Fallback>
      </mc:AlternateContent>
    </p:spTree>
    <p:extLst>
      <p:ext uri="{BB962C8B-B14F-4D97-AF65-F5344CB8AC3E}">
        <p14:creationId xmlns:p14="http://schemas.microsoft.com/office/powerpoint/2010/main" val="241112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E30A8-0800-4275-0B59-33923BD24381}"/>
              </a:ext>
            </a:extLst>
          </p:cNvPr>
          <p:cNvSpPr>
            <a:spLocks noGrp="1"/>
          </p:cNvSpPr>
          <p:nvPr>
            <p:ph type="title"/>
          </p:nvPr>
        </p:nvSpPr>
        <p:spPr/>
        <p:txBody>
          <a:bodyPr/>
          <a:lstStyle/>
          <a:p>
            <a:r>
              <a:rPr lang="sv-SE" dirty="0"/>
              <a:t>Differential Invariants and </a:t>
            </a:r>
            <a:r>
              <a:rPr lang="sv-SE" dirty="0" err="1"/>
              <a:t>Equivariant</a:t>
            </a:r>
            <a:r>
              <a:rPr lang="sv-SE" dirty="0"/>
              <a:t> </a:t>
            </a:r>
            <a:r>
              <a:rPr lang="sv-SE" dirty="0" err="1"/>
              <a:t>NODEs</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D5F66B28-F105-CC59-FEB9-898454A84C64}"/>
                  </a:ext>
                </a:extLst>
              </p:cNvPr>
              <p:cNvSpPr>
                <a:spLocks noGrp="1"/>
              </p:cNvSpPr>
              <p:nvPr>
                <p:ph idx="1"/>
              </p:nvPr>
            </p:nvSpPr>
            <p:spPr>
              <a:xfrm>
                <a:off x="612000" y="1620000"/>
                <a:ext cx="6673220" cy="4032000"/>
              </a:xfrm>
            </p:spPr>
            <p:txBody>
              <a:bodyPr/>
              <a:lstStyle/>
              <a:p>
                <a:r>
                  <a:rPr lang="sv-SE" kern="100" dirty="0">
                    <a:ea typeface="Times New Roman" panose="02020603050405020304" pitchFamily="18" charset="0"/>
                    <a:cs typeface="Times New Roman" panose="02020603050405020304" pitchFamily="18" charset="0"/>
                  </a:rPr>
                  <a:t>L</a:t>
                </a:r>
                <a:r>
                  <a:rPr lang="en-US" kern="100" dirty="0">
                    <a:ea typeface="Times New Roman" panose="02020603050405020304" pitchFamily="18" charset="0"/>
                    <a:cs typeface="Times New Roman" panose="02020603050405020304" pitchFamily="18" charset="0"/>
                  </a:rPr>
                  <a:t>et </a:t>
                </a:r>
                <a14:m>
                  <m:oMath xmlns:m="http://schemas.openxmlformats.org/officeDocument/2006/math">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𝐼</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𝐼</m:t>
                        </m:r>
                      </m:e>
                      <m:sub>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kern="100">
                                <a:latin typeface="Cambria Math" panose="02040503050406030204" pitchFamily="18" charset="0"/>
                                <a:ea typeface="Times New Roman" panose="02020603050405020304" pitchFamily="18" charset="0"/>
                                <a:cs typeface="Times New Roman" panose="02020603050405020304" pitchFamily="18" charset="0"/>
                              </a:rPr>
                              <m:t>μ</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𝑘</m:t>
                            </m:r>
                          </m:sub>
                        </m:sSub>
                      </m:sub>
                    </m:sSub>
                  </m:oMath>
                </a14:m>
                <a:r>
                  <a:rPr lang="en-US" kern="100" dirty="0">
                    <a:ea typeface="Times New Roman" panose="02020603050405020304" pitchFamily="18" charset="0"/>
                    <a:cs typeface="Times New Roman" panose="02020603050405020304" pitchFamily="18" charset="0"/>
                  </a:rPr>
                  <a:t> be a complete set of functionally independent differential invariants of order </a:t>
                </a:r>
                <a14:m>
                  <m:oMath xmlns:m="http://schemas.openxmlformats.org/officeDocument/2006/math">
                    <m:r>
                      <a:rPr lang="en-US" i="1" kern="100">
                        <a:latin typeface="Cambria Math" panose="02040503050406030204" pitchFamily="18" charset="0"/>
                        <a:ea typeface="Times New Roman" panose="02020603050405020304" pitchFamily="18" charset="0"/>
                        <a:cs typeface="Times New Roman" panose="02020603050405020304" pitchFamily="18" charset="0"/>
                      </a:rPr>
                      <m:t>𝑘</m:t>
                    </m:r>
                  </m:oMath>
                </a14:m>
                <a:r>
                  <a:rPr lang="en-US" kern="100" dirty="0">
                    <a:ea typeface="Times New Roman" panose="02020603050405020304" pitchFamily="18" charset="0"/>
                    <a:cs typeface="Times New Roman" panose="02020603050405020304" pitchFamily="18" charset="0"/>
                  </a:rPr>
                  <a:t>. Then, the most general ODE of order </a:t>
                </a:r>
                <a14:m>
                  <m:oMath xmlns:m="http://schemas.openxmlformats.org/officeDocument/2006/math">
                    <m:r>
                      <a:rPr lang="en-US" i="1" kern="100">
                        <a:latin typeface="Cambria Math" panose="02040503050406030204" pitchFamily="18" charset="0"/>
                        <a:ea typeface="Times New Roman" panose="02020603050405020304" pitchFamily="18" charset="0"/>
                        <a:cs typeface="Times New Roman" panose="02020603050405020304" pitchFamily="18" charset="0"/>
                      </a:rPr>
                      <m:t>𝑘</m:t>
                    </m:r>
                  </m:oMath>
                </a14:m>
                <a:r>
                  <a:rPr lang="en-US" kern="100" dirty="0">
                    <a:ea typeface="Times New Roman" panose="02020603050405020304" pitchFamily="18" charset="0"/>
                    <a:cs typeface="Times New Roman" panose="02020603050405020304" pitchFamily="18" charset="0"/>
                  </a:rPr>
                  <a:t> for which </a:t>
                </a:r>
                <a14:m>
                  <m:oMath xmlns:m="http://schemas.openxmlformats.org/officeDocument/2006/math">
                    <m:r>
                      <a:rPr lang="en-US" i="1" kern="100">
                        <a:latin typeface="Cambria Math" panose="02040503050406030204" pitchFamily="18" charset="0"/>
                        <a:ea typeface="Times New Roman" panose="02020603050405020304" pitchFamily="18" charset="0"/>
                        <a:cs typeface="Times New Roman" panose="02020603050405020304" pitchFamily="18" charset="0"/>
                      </a:rPr>
                      <m:t>𝐺</m:t>
                    </m:r>
                  </m:oMath>
                </a14:m>
                <a:r>
                  <a:rPr lang="en-US" kern="100" dirty="0">
                    <a:ea typeface="Times New Roman" panose="02020603050405020304" pitchFamily="18" charset="0"/>
                    <a:cs typeface="Times New Roman" panose="02020603050405020304" pitchFamily="18" charset="0"/>
                  </a:rPr>
                  <a:t> is a symmetry group is (locally) on the form</a:t>
                </a:r>
                <a:endParaRPr lang="sv-SE" kern="100" dirty="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n-US" i="1" kern="100">
                          <a:latin typeface="Cambria Math" panose="02040503050406030204" pitchFamily="18" charset="0"/>
                          <a:ea typeface="Times New Roman" panose="02020603050405020304" pitchFamily="18" charset="0"/>
                          <a:cs typeface="Times New Roman" panose="02020603050405020304" pitchFamily="18" charset="0"/>
                        </a:rPr>
                        <m:t>𝐹</m:t>
                      </m:r>
                      <m:d>
                        <m:d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𝐼</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𝐼</m:t>
                              </m:r>
                            </m:e>
                            <m:sub>
                              <m:sSub>
                                <m:sSubPr>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kern="100">
                                      <a:latin typeface="Cambria Math" panose="02040503050406030204" pitchFamily="18" charset="0"/>
                                      <a:ea typeface="Times New Roman" panose="02020603050405020304" pitchFamily="18" charset="0"/>
                                      <a:cs typeface="Times New Roman" panose="02020603050405020304" pitchFamily="18" charset="0"/>
                                    </a:rPr>
                                    <m:t>μ</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𝑘</m:t>
                                  </m:r>
                                </m:sub>
                              </m:sSub>
                            </m:sub>
                          </m:sSub>
                        </m:e>
                      </m:d>
                      <m:r>
                        <a:rPr lang="en-US" i="1" kern="100">
                          <a:latin typeface="Cambria Math" panose="02040503050406030204" pitchFamily="18" charset="0"/>
                          <a:ea typeface="Times New Roman" panose="02020603050405020304" pitchFamily="18" charset="0"/>
                          <a:cs typeface="Times New Roman" panose="02020603050405020304" pitchFamily="18" charset="0"/>
                        </a:rPr>
                        <m:t>=0</m:t>
                      </m:r>
                      <m:r>
                        <a:rPr lang="sv-SE" b="0" i="1" kern="100"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kern="1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kern="100" dirty="0">
                    <a:effectLst/>
                    <a:ea typeface="Times New Roman" panose="02020603050405020304" pitchFamily="18" charset="0"/>
                    <a:cs typeface="Times New Roman" panose="02020603050405020304" pitchFamily="18" charset="0"/>
                  </a:rPr>
                  <a:t>for an arbitrary function </a:t>
                </a:r>
                <a14:m>
                  <m:oMath xmlns:m="http://schemas.openxmlformats.org/officeDocument/2006/math">
                    <m:r>
                      <a:rPr lang="en-US" i="1" kern="100" smtClean="0">
                        <a:effectLst/>
                        <a:latin typeface="Cambria Math" panose="02040503050406030204" pitchFamily="18" charset="0"/>
                        <a:ea typeface="Times New Roman" panose="02020603050405020304" pitchFamily="18" charset="0"/>
                        <a:cs typeface="Times New Roman" panose="02020603050405020304" pitchFamily="18" charset="0"/>
                      </a:rPr>
                      <m:t>𝐹</m:t>
                    </m:r>
                    <m:r>
                      <a:rPr lang="en-US"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ℝ</m:t>
                        </m:r>
                      </m:e>
                      <m:sup>
                        <m:sSub>
                          <m:sSubPr>
                            <m:ctrlPr>
                              <a:rPr lang="sv-SE"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kern="100">
                                <a:effectLst/>
                                <a:latin typeface="Cambria Math" panose="02040503050406030204" pitchFamily="18" charset="0"/>
                                <a:ea typeface="Times New Roman" panose="02020603050405020304" pitchFamily="18" charset="0"/>
                                <a:cs typeface="Times New Roman" panose="02020603050405020304" pitchFamily="18" charset="0"/>
                              </a:rPr>
                              <m:t>μ</m:t>
                            </m:r>
                          </m:e>
                          <m:sub>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𝑘</m:t>
                            </m:r>
                          </m:sub>
                        </m:sSub>
                      </m:sup>
                    </m:sSup>
                    <m:r>
                      <a:rPr lang="en-US" kern="10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𝑛</m:t>
                        </m:r>
                      </m:sup>
                    </m:sSup>
                  </m:oMath>
                </a14:m>
                <a:r>
                  <a:rPr lang="en-US" kern="100" dirty="0">
                    <a:effectLst/>
                    <a:ea typeface="Times New Roman" panose="02020603050405020304" pitchFamily="18" charset="0"/>
                    <a:cs typeface="Times New Roman" panose="02020603050405020304" pitchFamily="18" charset="0"/>
                  </a:rPr>
                  <a:t>.</a:t>
                </a:r>
                <a:r>
                  <a:rPr lang="sv-SE" kern="100" dirty="0">
                    <a:ea typeface="Calibri" panose="020F0502020204030204" pitchFamily="34" charset="0"/>
                    <a:cs typeface="Times New Roman" panose="02020603050405020304" pitchFamily="18" charset="0"/>
                  </a:rPr>
                  <a:t> (</a:t>
                </a:r>
                <a:r>
                  <a:rPr lang="sv-SE" kern="100" dirty="0" err="1">
                    <a:ea typeface="Calibri" panose="020F0502020204030204" pitchFamily="34" charset="0"/>
                    <a:cs typeface="Times New Roman" panose="02020603050405020304" pitchFamily="18" charset="0"/>
                  </a:rPr>
                  <a:t>Olver</a:t>
                </a:r>
                <a:r>
                  <a:rPr lang="sv-SE" kern="100" dirty="0">
                    <a:ea typeface="Calibri" panose="020F0502020204030204" pitchFamily="34" charset="0"/>
                    <a:cs typeface="Times New Roman" panose="02020603050405020304" pitchFamily="18" charset="0"/>
                  </a:rPr>
                  <a:t>, 1993)</a:t>
                </a:r>
              </a:p>
              <a:p>
                <a:pPr>
                  <a:lnSpc>
                    <a:spcPct val="107000"/>
                  </a:lnSpc>
                  <a:spcAft>
                    <a:spcPts val="800"/>
                  </a:spcAft>
                </a:pPr>
                <a:r>
                  <a:rPr lang="sv-SE" kern="100" dirty="0">
                    <a:solidFill>
                      <a:sysClr val="windowText" lastClr="000000"/>
                    </a:solidFill>
                    <a:ea typeface="Calibri" panose="020F0502020204030204" pitchFamily="34" charset="0"/>
                    <a:cs typeface="Times New Roman" panose="02020603050405020304" pitchFamily="18" charset="0"/>
                  </a:rPr>
                  <a:t>An </a:t>
                </a:r>
                <a:r>
                  <a:rPr lang="sv-SE" kern="100" dirty="0" err="1">
                    <a:solidFill>
                      <a:sysClr val="windowText" lastClr="000000"/>
                    </a:solidFill>
                    <a:ea typeface="Calibri" panose="020F0502020204030204" pitchFamily="34" charset="0"/>
                    <a:cs typeface="Times New Roman" panose="02020603050405020304" pitchFamily="18" charset="0"/>
                  </a:rPr>
                  <a:t>equivariant</a:t>
                </a:r>
                <a:r>
                  <a:rPr lang="sv-SE" kern="100" dirty="0">
                    <a:solidFill>
                      <a:sysClr val="windowText" lastClr="000000"/>
                    </a:solidFill>
                    <a:ea typeface="Calibri" panose="020F0502020204030204" pitchFamily="34" charset="0"/>
                    <a:cs typeface="Times New Roman" panose="02020603050405020304" pitchFamily="18" charset="0"/>
                  </a:rPr>
                  <a:t> neural ODE </a:t>
                </a:r>
                <a:r>
                  <a:rPr lang="en-US" kern="0" dirty="0">
                    <a:solidFill>
                      <a:sysClr val="windowText" lastClr="000000"/>
                    </a:solidFill>
                  </a:rPr>
                  <a:t>can be parametrized by a neural network </a:t>
                </a:r>
                <a14:m>
                  <m:oMath xmlns:m="http://schemas.openxmlformats.org/officeDocument/2006/math">
                    <m:r>
                      <a:rPr lang="en-US" i="1" kern="0">
                        <a:solidFill>
                          <a:sysClr val="windowText" lastClr="000000"/>
                        </a:solidFill>
                        <a:latin typeface="Cambria Math" panose="02040503050406030204" pitchFamily="18" charset="0"/>
                        <a:ea typeface="Cambria Math" panose="02040503050406030204" pitchFamily="18" charset="0"/>
                      </a:rPr>
                      <m:t>𝜑</m:t>
                    </m:r>
                    <m:d>
                      <m:dPr>
                        <m:ctrlPr>
                          <a:rPr lang="sv-SE" i="1" kern="0">
                            <a:solidFill>
                              <a:sysClr val="windowText" lastClr="000000"/>
                            </a:solidFill>
                            <a:latin typeface="Cambria Math" panose="02040503050406030204" pitchFamily="18" charset="0"/>
                            <a:ea typeface="Cambria Math" panose="02040503050406030204" pitchFamily="18" charset="0"/>
                          </a:rPr>
                        </m:ctrlPr>
                      </m:dPr>
                      <m:e>
                        <m:sSub>
                          <m:sSubPr>
                            <m:ctrlPr>
                              <a:rPr lang="sv-SE" i="1" kern="0">
                                <a:solidFill>
                                  <a:sysClr val="windowText" lastClr="000000"/>
                                </a:solidFill>
                                <a:latin typeface="Cambria Math" panose="02040503050406030204" pitchFamily="18" charset="0"/>
                                <a:ea typeface="Cambria Math" panose="02040503050406030204" pitchFamily="18" charset="0"/>
                              </a:rPr>
                            </m:ctrlPr>
                          </m:sSubPr>
                          <m:e>
                            <m:r>
                              <a:rPr lang="sv-SE" i="1" kern="0">
                                <a:solidFill>
                                  <a:sysClr val="windowText" lastClr="000000"/>
                                </a:solidFill>
                                <a:latin typeface="Cambria Math" panose="02040503050406030204" pitchFamily="18" charset="0"/>
                                <a:ea typeface="Cambria Math" panose="02040503050406030204" pitchFamily="18" charset="0"/>
                              </a:rPr>
                              <m:t>𝐼</m:t>
                            </m:r>
                          </m:e>
                          <m:sub>
                            <m:r>
                              <a:rPr lang="sv-SE" i="1" kern="0">
                                <a:solidFill>
                                  <a:sysClr val="windowText" lastClr="000000"/>
                                </a:solidFill>
                                <a:latin typeface="Cambria Math" panose="02040503050406030204" pitchFamily="18" charset="0"/>
                                <a:ea typeface="Cambria Math" panose="02040503050406030204" pitchFamily="18" charset="0"/>
                              </a:rPr>
                              <m:t>1</m:t>
                            </m:r>
                          </m:sub>
                        </m:sSub>
                        <m:r>
                          <a:rPr lang="sv-SE" i="1" kern="0">
                            <a:solidFill>
                              <a:sysClr val="windowText" lastClr="000000"/>
                            </a:solidFill>
                            <a:latin typeface="Cambria Math" panose="02040503050406030204" pitchFamily="18" charset="0"/>
                            <a:ea typeface="Cambria Math" panose="02040503050406030204" pitchFamily="18" charset="0"/>
                          </a:rPr>
                          <m:t>,…,</m:t>
                        </m:r>
                        <m:sSub>
                          <m:sSubPr>
                            <m:ctrlPr>
                              <a:rPr lang="sv-SE" i="1" kern="0">
                                <a:solidFill>
                                  <a:sysClr val="windowText" lastClr="000000"/>
                                </a:solidFill>
                                <a:latin typeface="Cambria Math" panose="02040503050406030204" pitchFamily="18" charset="0"/>
                                <a:ea typeface="Cambria Math" panose="02040503050406030204" pitchFamily="18" charset="0"/>
                              </a:rPr>
                            </m:ctrlPr>
                          </m:sSubPr>
                          <m:e>
                            <m:r>
                              <a:rPr lang="sv-SE" i="1" kern="0">
                                <a:solidFill>
                                  <a:sysClr val="windowText" lastClr="000000"/>
                                </a:solidFill>
                                <a:latin typeface="Cambria Math" panose="02040503050406030204" pitchFamily="18" charset="0"/>
                                <a:ea typeface="Cambria Math" panose="02040503050406030204" pitchFamily="18" charset="0"/>
                              </a:rPr>
                              <m:t>𝐼</m:t>
                            </m:r>
                          </m:e>
                          <m:sub>
                            <m:r>
                              <a:rPr lang="sv-SE" i="1" kern="0">
                                <a:solidFill>
                                  <a:sysClr val="windowText" lastClr="000000"/>
                                </a:solidFill>
                                <a:latin typeface="Cambria Math" panose="02040503050406030204" pitchFamily="18" charset="0"/>
                                <a:ea typeface="Cambria Math" panose="02040503050406030204" pitchFamily="18" charset="0"/>
                              </a:rPr>
                              <m:t>𝑘</m:t>
                            </m:r>
                          </m:sub>
                        </m:sSub>
                        <m:r>
                          <a:rPr lang="sv-SE" i="1" kern="0">
                            <a:solidFill>
                              <a:sysClr val="windowText" lastClr="000000"/>
                            </a:solidFill>
                            <a:latin typeface="Cambria Math" panose="02040503050406030204" pitchFamily="18" charset="0"/>
                            <a:ea typeface="Cambria Math" panose="02040503050406030204" pitchFamily="18" charset="0"/>
                          </a:rPr>
                          <m:t>;</m:t>
                        </m:r>
                        <m:r>
                          <a:rPr lang="sv-SE" i="1" kern="0">
                            <a:solidFill>
                              <a:sysClr val="windowText" lastClr="000000"/>
                            </a:solidFill>
                            <a:latin typeface="Cambria Math" panose="02040503050406030204" pitchFamily="18" charset="0"/>
                            <a:ea typeface="Cambria Math" panose="02040503050406030204" pitchFamily="18" charset="0"/>
                          </a:rPr>
                          <m:t>𝜃</m:t>
                        </m:r>
                      </m:e>
                    </m:d>
                    <m:r>
                      <a:rPr lang="sv-SE" i="1" kern="0">
                        <a:solidFill>
                          <a:sysClr val="windowText" lastClr="000000"/>
                        </a:solidFill>
                        <a:latin typeface="Cambria Math" panose="02040503050406030204" pitchFamily="18" charset="0"/>
                        <a:ea typeface="Cambria Math" panose="02040503050406030204" pitchFamily="18" charset="0"/>
                      </a:rPr>
                      <m:t>=0</m:t>
                    </m:r>
                  </m:oMath>
                </a14:m>
                <a:r>
                  <a:rPr lang="en-US" kern="0" dirty="0">
                    <a:solidFill>
                      <a:sysClr val="windowText" lastClr="000000"/>
                    </a:solidFill>
                  </a:rPr>
                  <a:t> using differential invariants </a:t>
                </a:r>
                <a14:m>
                  <m:oMath xmlns:m="http://schemas.openxmlformats.org/officeDocument/2006/math">
                    <m:sSub>
                      <m:sSubPr>
                        <m:ctrlPr>
                          <a:rPr lang="sv-SE" i="1" kern="0">
                            <a:solidFill>
                              <a:sysClr val="windowText" lastClr="000000"/>
                            </a:solidFill>
                            <a:latin typeface="Cambria Math" panose="02040503050406030204" pitchFamily="18" charset="0"/>
                          </a:rPr>
                        </m:ctrlPr>
                      </m:sSubPr>
                      <m:e>
                        <m:r>
                          <a:rPr lang="sv-SE" i="1" kern="0">
                            <a:solidFill>
                              <a:sysClr val="windowText" lastClr="000000"/>
                            </a:solidFill>
                            <a:latin typeface="Cambria Math" panose="02040503050406030204" pitchFamily="18" charset="0"/>
                          </a:rPr>
                          <m:t>𝐼</m:t>
                        </m:r>
                      </m:e>
                      <m:sub>
                        <m:r>
                          <a:rPr lang="sv-SE" i="1" kern="0">
                            <a:solidFill>
                              <a:sysClr val="windowText" lastClr="000000"/>
                            </a:solidFill>
                            <a:latin typeface="Cambria Math" panose="02040503050406030204" pitchFamily="18" charset="0"/>
                          </a:rPr>
                          <m:t>1</m:t>
                        </m:r>
                      </m:sub>
                    </m:sSub>
                    <m:r>
                      <a:rPr lang="sv-SE" i="1" kern="0">
                        <a:solidFill>
                          <a:sysClr val="windowText" lastClr="000000"/>
                        </a:solidFill>
                        <a:latin typeface="Cambria Math" panose="02040503050406030204" pitchFamily="18" charset="0"/>
                      </a:rPr>
                      <m:t>,…,</m:t>
                    </m:r>
                    <m:sSub>
                      <m:sSubPr>
                        <m:ctrlPr>
                          <a:rPr lang="sv-SE" i="1" kern="0">
                            <a:solidFill>
                              <a:sysClr val="windowText" lastClr="000000"/>
                            </a:solidFill>
                            <a:latin typeface="Cambria Math" panose="02040503050406030204" pitchFamily="18" charset="0"/>
                          </a:rPr>
                        </m:ctrlPr>
                      </m:sSubPr>
                      <m:e>
                        <m:r>
                          <a:rPr lang="sv-SE" i="1" kern="0">
                            <a:solidFill>
                              <a:sysClr val="windowText" lastClr="000000"/>
                            </a:solidFill>
                            <a:latin typeface="Cambria Math" panose="02040503050406030204" pitchFamily="18" charset="0"/>
                          </a:rPr>
                          <m:t>𝐼</m:t>
                        </m:r>
                      </m:e>
                      <m:sub>
                        <m:r>
                          <a:rPr lang="sv-SE" i="1" kern="0">
                            <a:solidFill>
                              <a:sysClr val="windowText" lastClr="000000"/>
                            </a:solidFill>
                            <a:latin typeface="Cambria Math" panose="02040503050406030204" pitchFamily="18" charset="0"/>
                          </a:rPr>
                          <m:t>𝑘</m:t>
                        </m:r>
                      </m:sub>
                    </m:sSub>
                  </m:oMath>
                </a14:m>
                <a:r>
                  <a:rPr lang="sv-SE" kern="0" dirty="0">
                    <a:solidFill>
                      <a:sysClr val="windowText" lastClr="000000"/>
                    </a:solidFill>
                  </a:rPr>
                  <a:t>.</a:t>
                </a:r>
              </a:p>
              <a:p>
                <a:pPr marL="0" indent="0">
                  <a:lnSpc>
                    <a:spcPct val="107000"/>
                  </a:lnSpc>
                  <a:spcAft>
                    <a:spcPts val="800"/>
                  </a:spcAft>
                  <a:buNone/>
                </a:pPr>
                <a:endParaRPr lang="sv-SE" kern="100" dirty="0">
                  <a:ea typeface="Calibri" panose="020F0502020204030204" pitchFamily="34" charset="0"/>
                  <a:cs typeface="Times New Roman" panose="02020603050405020304" pitchFamily="18" charset="0"/>
                </a:endParaRPr>
              </a:p>
            </p:txBody>
          </p:sp>
        </mc:Choice>
        <mc:Fallback>
          <p:sp>
            <p:nvSpPr>
              <p:cNvPr id="3" name="Platshållare för innehåll 2">
                <a:extLst>
                  <a:ext uri="{FF2B5EF4-FFF2-40B4-BE49-F238E27FC236}">
                    <a16:creationId xmlns:a16="http://schemas.microsoft.com/office/drawing/2014/main" id="{D5F66B28-F105-CC59-FEB9-898454A84C64}"/>
                  </a:ext>
                </a:extLst>
              </p:cNvPr>
              <p:cNvSpPr>
                <a:spLocks noGrp="1" noRot="1" noChangeAspect="1" noMove="1" noResize="1" noEditPoints="1" noAdjustHandles="1" noChangeArrowheads="1" noChangeShapeType="1" noTextEdit="1"/>
              </p:cNvSpPr>
              <p:nvPr>
                <p:ph idx="1"/>
              </p:nvPr>
            </p:nvSpPr>
            <p:spPr>
              <a:xfrm>
                <a:off x="612000" y="1620000"/>
                <a:ext cx="6673220" cy="4032000"/>
              </a:xfrm>
              <a:blipFill>
                <a:blip r:embed="rId3"/>
                <a:stretch>
                  <a:fillRect l="-2283" t="-1513" r="-274"/>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E12EFC72-AB7B-159D-BBAA-C578D2DBCD73}"/>
              </a:ext>
            </a:extLst>
          </p:cNvPr>
          <p:cNvSpPr>
            <a:spLocks noGrp="1"/>
          </p:cNvSpPr>
          <p:nvPr>
            <p:ph type="body" sz="quarter" idx="10"/>
          </p:nvPr>
        </p:nvSpPr>
        <p:spPr/>
        <p:txBody>
          <a:bodyPr/>
          <a:lstStyle/>
          <a:p>
            <a:endParaRPr lang="sv-SE"/>
          </a:p>
        </p:txBody>
      </p:sp>
      <mc:AlternateContent xmlns:mc="http://schemas.openxmlformats.org/markup-compatibility/2006">
        <mc:Choice xmlns:a14="http://schemas.microsoft.com/office/drawing/2010/main" Requires="a14">
          <p:sp>
            <p:nvSpPr>
              <p:cNvPr id="5" name="Tankebubbla: moln 4">
                <a:extLst>
                  <a:ext uri="{FF2B5EF4-FFF2-40B4-BE49-F238E27FC236}">
                    <a16:creationId xmlns:a16="http://schemas.microsoft.com/office/drawing/2014/main" id="{ED4B797C-7CE6-BBE5-C9F2-0B65746CC2E3}"/>
                  </a:ext>
                </a:extLst>
              </p:cNvPr>
              <p:cNvSpPr/>
              <p:nvPr/>
            </p:nvSpPr>
            <p:spPr>
              <a:xfrm>
                <a:off x="7454096" y="1894971"/>
                <a:ext cx="4230076" cy="2708477"/>
              </a:xfrm>
              <a:prstGeom prst="cloudCallout">
                <a:avLst>
                  <a:gd name="adj1" fmla="val 47236"/>
                  <a:gd name="adj2" fmla="val 56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rPr>
                  <a:t>Neural ODE:</a:t>
                </a:r>
              </a:p>
              <a:p>
                <a:pPr marL="0" indent="0">
                  <a:buNone/>
                </a:pPr>
                <a14:m>
                  <m:oMathPara xmlns:m="http://schemas.openxmlformats.org/officeDocument/2006/math">
                    <m:oMathParaPr>
                      <m:jc m:val="centerGroup"/>
                    </m:oMathParaPr>
                    <m:oMath xmlns:m="http://schemas.openxmlformats.org/officeDocument/2006/math">
                      <m:f>
                        <m:fPr>
                          <m:ctrlPr>
                            <a:rPr lang="sv-SE" sz="2000" i="1" smtClean="0">
                              <a:solidFill>
                                <a:schemeClr val="tx1"/>
                              </a:solidFill>
                              <a:latin typeface="Cambria Math" panose="02040503050406030204" pitchFamily="18" charset="0"/>
                            </a:rPr>
                          </m:ctrlPr>
                        </m:fPr>
                        <m:num>
                          <m:r>
                            <a:rPr lang="sv-SE" sz="2000" b="0" i="1" smtClean="0">
                              <a:solidFill>
                                <a:schemeClr val="tx1"/>
                              </a:solidFill>
                              <a:latin typeface="Cambria Math" panose="02040503050406030204" pitchFamily="18" charset="0"/>
                            </a:rPr>
                            <m:t>𝑑𝑢</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num>
                        <m:den>
                          <m:r>
                            <a:rPr lang="sv-SE" sz="2000" b="0" i="1" smtClean="0">
                              <a:solidFill>
                                <a:schemeClr val="tx1"/>
                              </a:solidFill>
                              <a:latin typeface="Cambria Math" panose="02040503050406030204" pitchFamily="18" charset="0"/>
                            </a:rPr>
                            <m:t>𝑑𝑡</m:t>
                          </m:r>
                        </m:den>
                      </m:f>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𝑓</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𝑢</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𝑡</m:t>
                              </m:r>
                            </m:e>
                          </m:d>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ea typeface="Cambria Math" panose="02040503050406030204" pitchFamily="18" charset="0"/>
                            </a:rPr>
                            <m:t>𝜃</m:t>
                          </m:r>
                        </m:e>
                      </m:d>
                      <m:r>
                        <a:rPr lang="sv-SE" sz="2000" b="0" i="1" smtClean="0">
                          <a:solidFill>
                            <a:schemeClr val="tx1"/>
                          </a:solidFill>
                          <a:latin typeface="Cambria Math" panose="02040503050406030204" pitchFamily="18" charset="0"/>
                          <a:ea typeface="Cambria Math" panose="02040503050406030204" pitchFamily="18" charset="0"/>
                        </a:rPr>
                        <m:t>.</m:t>
                      </m:r>
                    </m:oMath>
                  </m:oMathPara>
                </a14:m>
                <a:endParaRPr lang="sv-SE" sz="2000" dirty="0">
                  <a:solidFill>
                    <a:schemeClr val="tx1"/>
                  </a:solidFill>
                </a:endParaRPr>
              </a:p>
            </p:txBody>
          </p:sp>
        </mc:Choice>
        <mc:Fallback>
          <p:sp>
            <p:nvSpPr>
              <p:cNvPr id="5" name="Tankebubbla: moln 4">
                <a:extLst>
                  <a:ext uri="{FF2B5EF4-FFF2-40B4-BE49-F238E27FC236}">
                    <a16:creationId xmlns:a16="http://schemas.microsoft.com/office/drawing/2014/main" id="{ED4B797C-7CE6-BBE5-C9F2-0B65746CC2E3}"/>
                  </a:ext>
                </a:extLst>
              </p:cNvPr>
              <p:cNvSpPr>
                <a:spLocks noRot="1" noChangeAspect="1" noMove="1" noResize="1" noEditPoints="1" noAdjustHandles="1" noChangeArrowheads="1" noChangeShapeType="1" noTextEdit="1"/>
              </p:cNvSpPr>
              <p:nvPr/>
            </p:nvSpPr>
            <p:spPr>
              <a:xfrm>
                <a:off x="7454096" y="1894971"/>
                <a:ext cx="4230076" cy="2708477"/>
              </a:xfrm>
              <a:prstGeom prst="cloudCallout">
                <a:avLst>
                  <a:gd name="adj1" fmla="val 47236"/>
                  <a:gd name="adj2" fmla="val 56769"/>
                </a:avLst>
              </a:prstGeom>
              <a:blipFill>
                <a:blip r:embed="rId4"/>
                <a:stretch>
                  <a:fillRect/>
                </a:stretch>
              </a:blipFill>
              <a:ln>
                <a:solidFill>
                  <a:schemeClr val="tx1"/>
                </a:solidFill>
              </a:ln>
            </p:spPr>
            <p:txBody>
              <a:bodyPr/>
              <a:lstStyle/>
              <a:p>
                <a:r>
                  <a:rPr lang="sv-SE">
                    <a:noFill/>
                  </a:rPr>
                  <a:t> </a:t>
                </a:r>
              </a:p>
            </p:txBody>
          </p:sp>
        </mc:Fallback>
      </mc:AlternateContent>
    </p:spTree>
    <p:extLst>
      <p:ext uri="{BB962C8B-B14F-4D97-AF65-F5344CB8AC3E}">
        <p14:creationId xmlns:p14="http://schemas.microsoft.com/office/powerpoint/2010/main" val="22274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A6EEE6-56C8-C442-09A4-D328AF19B4C1}"/>
              </a:ext>
            </a:extLst>
          </p:cNvPr>
          <p:cNvSpPr>
            <a:spLocks noGrp="1"/>
          </p:cNvSpPr>
          <p:nvPr>
            <p:ph type="title"/>
          </p:nvPr>
        </p:nvSpPr>
        <p:spPr/>
        <p:txBody>
          <a:bodyPr/>
          <a:lstStyle/>
          <a:p>
            <a:r>
              <a:rPr lang="sv-SE" dirty="0"/>
              <a:t>The Project</a:t>
            </a:r>
          </a:p>
        </p:txBody>
      </p:sp>
      <p:sp>
        <p:nvSpPr>
          <p:cNvPr id="3" name="Platshållare för innehåll 2">
            <a:extLst>
              <a:ext uri="{FF2B5EF4-FFF2-40B4-BE49-F238E27FC236}">
                <a16:creationId xmlns:a16="http://schemas.microsoft.com/office/drawing/2014/main" id="{5CFAA97E-5AAF-7AE4-812A-F0B99B21DD60}"/>
              </a:ext>
            </a:extLst>
          </p:cNvPr>
          <p:cNvSpPr>
            <a:spLocks noGrp="1"/>
          </p:cNvSpPr>
          <p:nvPr>
            <p:ph idx="1"/>
          </p:nvPr>
        </p:nvSpPr>
        <p:spPr/>
        <p:txBody>
          <a:bodyPr/>
          <a:lstStyle/>
          <a:p>
            <a:r>
              <a:rPr lang="sv-SE" dirty="0"/>
              <a:t>Fredrik Ohlsson (my supervisor) and I </a:t>
            </a:r>
            <a:r>
              <a:rPr lang="sv-SE" dirty="0" err="1"/>
              <a:t>finished</a:t>
            </a:r>
            <a:r>
              <a:rPr lang="sv-SE" dirty="0"/>
              <a:t> </a:t>
            </a:r>
            <a:r>
              <a:rPr lang="sv-SE" dirty="0" err="1"/>
              <a:t>writing</a:t>
            </a:r>
            <a:r>
              <a:rPr lang="sv-SE" dirty="0"/>
              <a:t> </a:t>
            </a:r>
            <a:r>
              <a:rPr lang="sv-SE" dirty="0" err="1"/>
              <a:t>this</a:t>
            </a:r>
            <a:r>
              <a:rPr lang="sv-SE" dirty="0"/>
              <a:t> paper at the end </a:t>
            </a:r>
            <a:r>
              <a:rPr lang="sv-SE" dirty="0" err="1"/>
              <a:t>of</a:t>
            </a:r>
            <a:r>
              <a:rPr lang="sv-SE" dirty="0"/>
              <a:t> </a:t>
            </a:r>
            <a:r>
              <a:rPr lang="sv-SE" dirty="0" err="1"/>
              <a:t>January</a:t>
            </a:r>
            <a:r>
              <a:rPr lang="sv-SE" dirty="0"/>
              <a:t>, </a:t>
            </a:r>
            <a:r>
              <a:rPr lang="sv-SE" dirty="0" err="1"/>
              <a:t>this</a:t>
            </a:r>
            <a:r>
              <a:rPr lang="sv-SE" dirty="0"/>
              <a:t> </a:t>
            </a:r>
            <a:r>
              <a:rPr lang="sv-SE" dirty="0" err="1"/>
              <a:t>year</a:t>
            </a:r>
            <a:r>
              <a:rPr lang="sv-SE" dirty="0"/>
              <a:t>.</a:t>
            </a:r>
          </a:p>
          <a:p>
            <a:r>
              <a:rPr lang="sv-SE" dirty="0"/>
              <a:t>The </a:t>
            </a:r>
            <a:r>
              <a:rPr lang="sv-SE" dirty="0" err="1"/>
              <a:t>project</a:t>
            </a:r>
            <a:r>
              <a:rPr lang="sv-SE" dirty="0"/>
              <a:t> is </a:t>
            </a:r>
            <a:r>
              <a:rPr lang="sv-SE" dirty="0" err="1"/>
              <a:t>within</a:t>
            </a:r>
            <a:r>
              <a:rPr lang="sv-SE" dirty="0"/>
              <a:t> </a:t>
            </a:r>
            <a:r>
              <a:rPr lang="sv-SE" dirty="0" err="1"/>
              <a:t>geometric</a:t>
            </a:r>
            <a:r>
              <a:rPr lang="sv-SE" dirty="0"/>
              <a:t> </a:t>
            </a:r>
            <a:r>
              <a:rPr lang="sv-SE" dirty="0" err="1"/>
              <a:t>deep</a:t>
            </a:r>
            <a:r>
              <a:rPr lang="sv-SE" dirty="0"/>
              <a:t> </a:t>
            </a:r>
            <a:r>
              <a:rPr lang="sv-SE" dirty="0" err="1"/>
              <a:t>learning</a:t>
            </a:r>
            <a:r>
              <a:rPr lang="sv-SE" dirty="0"/>
              <a:t>.</a:t>
            </a:r>
          </a:p>
          <a:p>
            <a:r>
              <a:rPr lang="sv-SE" dirty="0" err="1"/>
              <a:t>We</a:t>
            </a:r>
            <a:r>
              <a:rPr lang="sv-SE" dirty="0"/>
              <a:t> </a:t>
            </a:r>
            <a:r>
              <a:rPr lang="sv-SE" dirty="0" err="1"/>
              <a:t>consider</a:t>
            </a:r>
            <a:r>
              <a:rPr lang="sv-SE" dirty="0"/>
              <a:t> </a:t>
            </a:r>
            <a:r>
              <a:rPr lang="sv-SE" dirty="0" err="1"/>
              <a:t>equivariant</a:t>
            </a:r>
            <a:r>
              <a:rPr lang="sv-SE" dirty="0"/>
              <a:t> </a:t>
            </a:r>
            <a:r>
              <a:rPr lang="sv-SE" dirty="0" err="1"/>
              <a:t>manifold</a:t>
            </a:r>
            <a:r>
              <a:rPr lang="sv-SE" dirty="0"/>
              <a:t> neural </a:t>
            </a:r>
            <a:r>
              <a:rPr lang="sv-SE" dirty="0" err="1"/>
              <a:t>ODEs</a:t>
            </a:r>
            <a:r>
              <a:rPr lang="sv-SE" dirty="0"/>
              <a:t>.</a:t>
            </a:r>
          </a:p>
          <a:p>
            <a:r>
              <a:rPr lang="sv-SE" dirty="0" err="1"/>
              <a:t>We</a:t>
            </a:r>
            <a:r>
              <a:rPr lang="sv-SE" dirty="0"/>
              <a:t> show </a:t>
            </a:r>
            <a:r>
              <a:rPr lang="sv-SE" dirty="0" err="1"/>
              <a:t>that</a:t>
            </a:r>
            <a:r>
              <a:rPr lang="sv-SE" dirty="0"/>
              <a:t> </a:t>
            </a:r>
            <a:r>
              <a:rPr lang="sv-SE" dirty="0" err="1"/>
              <a:t>equivariant</a:t>
            </a:r>
            <a:r>
              <a:rPr lang="sv-SE" dirty="0"/>
              <a:t> </a:t>
            </a:r>
            <a:r>
              <a:rPr lang="sv-SE" dirty="0" err="1"/>
              <a:t>manifold</a:t>
            </a:r>
            <a:r>
              <a:rPr lang="sv-SE" dirty="0"/>
              <a:t> neural </a:t>
            </a:r>
            <a:r>
              <a:rPr lang="sv-SE" dirty="0" err="1"/>
              <a:t>ODEs</a:t>
            </a:r>
            <a:r>
              <a:rPr lang="sv-SE" dirty="0"/>
              <a:t> </a:t>
            </a:r>
            <a:r>
              <a:rPr lang="sv-SE" dirty="0" err="1"/>
              <a:t>are</a:t>
            </a:r>
            <a:r>
              <a:rPr lang="sv-SE" dirty="0"/>
              <a:t> universal </a:t>
            </a:r>
            <a:r>
              <a:rPr lang="sv-SE" dirty="0" err="1"/>
              <a:t>approximators</a:t>
            </a:r>
            <a:r>
              <a:rPr lang="sv-SE" dirty="0"/>
              <a:t> </a:t>
            </a:r>
            <a:r>
              <a:rPr lang="sv-SE" dirty="0" err="1"/>
              <a:t>using</a:t>
            </a:r>
            <a:r>
              <a:rPr lang="sv-SE" dirty="0"/>
              <a:t> </a:t>
            </a:r>
            <a:r>
              <a:rPr lang="sv-SE" dirty="0" err="1"/>
              <a:t>augmentation</a:t>
            </a:r>
            <a:r>
              <a:rPr lang="sv-SE" dirty="0"/>
              <a:t>.</a:t>
            </a:r>
          </a:p>
          <a:p>
            <a:r>
              <a:rPr lang="sv-SE" dirty="0" err="1"/>
              <a:t>We</a:t>
            </a:r>
            <a:r>
              <a:rPr lang="sv-SE" dirty="0"/>
              <a:t> </a:t>
            </a:r>
            <a:r>
              <a:rPr lang="sv-SE" dirty="0" err="1"/>
              <a:t>consider</a:t>
            </a:r>
            <a:r>
              <a:rPr lang="sv-SE" dirty="0"/>
              <a:t> the </a:t>
            </a:r>
            <a:r>
              <a:rPr lang="sv-SE" dirty="0" err="1"/>
              <a:t>induced</a:t>
            </a:r>
            <a:r>
              <a:rPr lang="sv-SE" dirty="0"/>
              <a:t> action on different </a:t>
            </a:r>
            <a:r>
              <a:rPr lang="sv-SE" dirty="0" err="1"/>
              <a:t>fields</a:t>
            </a:r>
            <a:r>
              <a:rPr lang="sv-SE" dirty="0"/>
              <a:t> on </a:t>
            </a:r>
            <a:r>
              <a:rPr lang="sv-SE" dirty="0" err="1"/>
              <a:t>our</a:t>
            </a:r>
            <a:r>
              <a:rPr lang="sv-SE" dirty="0"/>
              <a:t> data </a:t>
            </a:r>
            <a:r>
              <a:rPr lang="sv-SE" dirty="0" err="1"/>
              <a:t>manifold</a:t>
            </a:r>
            <a:r>
              <a:rPr lang="sv-SE" dirty="0"/>
              <a:t>.</a:t>
            </a:r>
          </a:p>
        </p:txBody>
      </p:sp>
      <p:sp>
        <p:nvSpPr>
          <p:cNvPr id="4" name="Platshållare för text 3">
            <a:extLst>
              <a:ext uri="{FF2B5EF4-FFF2-40B4-BE49-F238E27FC236}">
                <a16:creationId xmlns:a16="http://schemas.microsoft.com/office/drawing/2014/main" id="{8C6AB932-5BE8-6BD4-083F-06701A133594}"/>
              </a:ext>
            </a:extLst>
          </p:cNvPr>
          <p:cNvSpPr>
            <a:spLocks noGrp="1"/>
          </p:cNvSpPr>
          <p:nvPr>
            <p:ph type="body" sz="quarter" idx="10"/>
          </p:nvPr>
        </p:nvSpPr>
        <p:spPr/>
        <p:txBody>
          <a:bodyPr>
            <a:normAutofit/>
          </a:bodyPr>
          <a:lstStyle/>
          <a:p>
            <a:endParaRPr lang="sv-SE"/>
          </a:p>
        </p:txBody>
      </p:sp>
    </p:spTree>
    <p:extLst>
      <p:ext uri="{BB962C8B-B14F-4D97-AF65-F5344CB8AC3E}">
        <p14:creationId xmlns:p14="http://schemas.microsoft.com/office/powerpoint/2010/main" val="35197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B7E7A-4EA0-5E00-2F12-10E3242C3BEF}"/>
              </a:ext>
            </a:extLst>
          </p:cNvPr>
          <p:cNvSpPr>
            <a:spLocks noGrp="1"/>
          </p:cNvSpPr>
          <p:nvPr>
            <p:ph type="title"/>
          </p:nvPr>
        </p:nvSpPr>
        <p:spPr/>
        <p:txBody>
          <a:bodyPr/>
          <a:lstStyle/>
          <a:p>
            <a:r>
              <a:rPr lang="sv-SE" dirty="0" err="1"/>
              <a:t>Example</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5D05CF45-F232-B15D-DBDD-BA23EC287EF9}"/>
                  </a:ext>
                </a:extLst>
              </p:cNvPr>
              <p:cNvSpPr>
                <a:spLocks noGrp="1"/>
              </p:cNvSpPr>
              <p:nvPr>
                <p:ph idx="1"/>
              </p:nvPr>
            </p:nvSpPr>
            <p:spPr>
              <a:xfrm>
                <a:off x="611999" y="1620000"/>
                <a:ext cx="6713503" cy="4032000"/>
              </a:xfrm>
            </p:spPr>
            <p:txBody>
              <a:bodyPr/>
              <a:lstStyle/>
              <a:p>
                <a:r>
                  <a:rPr lang="sv-SE" dirty="0"/>
                  <a:t>Suppose </a:t>
                </a:r>
                <a:r>
                  <a:rPr lang="sv-SE" dirty="0" err="1"/>
                  <a:t>that</a:t>
                </a:r>
                <a:r>
                  <a:rPr lang="sv-SE" dirty="0"/>
                  <a:t> </a:t>
                </a:r>
                <a:r>
                  <a:rPr lang="sv-SE" dirty="0" err="1"/>
                  <a:t>we</a:t>
                </a:r>
                <a:r>
                  <a:rPr lang="sv-SE" dirty="0"/>
                  <a:t> </a:t>
                </a:r>
                <a:r>
                  <a:rPr lang="sv-SE" dirty="0" err="1"/>
                  <a:t>are</a:t>
                </a:r>
                <a:r>
                  <a:rPr lang="sv-SE" dirty="0"/>
                  <a:t> on </a:t>
                </a:r>
                <a14:m>
                  <m:oMath xmlns:m="http://schemas.openxmlformats.org/officeDocument/2006/math">
                    <m:sSup>
                      <m:sSupPr>
                        <m:ctrlPr>
                          <a:rPr lang="sv-SE" i="1" smtClean="0">
                            <a:latin typeface="Cambria Math" panose="02040503050406030204" pitchFamily="18" charset="0"/>
                            <a:ea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2</m:t>
                        </m:r>
                      </m:sup>
                    </m:sSup>
                  </m:oMath>
                </a14:m>
                <a:r>
                  <a:rPr lang="sv-SE" dirty="0"/>
                  <a:t> and </a:t>
                </a:r>
                <a:r>
                  <a:rPr lang="sv-SE" dirty="0" err="1"/>
                  <a:t>we</a:t>
                </a:r>
                <a:r>
                  <a:rPr lang="sv-SE" dirty="0"/>
                  <a:t> </a:t>
                </a:r>
                <a:r>
                  <a:rPr lang="sv-SE" dirty="0" err="1"/>
                  <a:t>want</a:t>
                </a:r>
                <a:r>
                  <a:rPr lang="sv-SE" dirty="0"/>
                  <a:t> </a:t>
                </a:r>
                <a:r>
                  <a:rPr lang="sv-SE" dirty="0" err="1"/>
                  <a:t>our</a:t>
                </a:r>
                <a:r>
                  <a:rPr lang="sv-SE" dirty="0"/>
                  <a:t> neural ODE to be </a:t>
                </a:r>
                <a:r>
                  <a:rPr lang="sv-SE" dirty="0" err="1"/>
                  <a:t>rotationally</a:t>
                </a:r>
                <a:r>
                  <a:rPr lang="sv-SE" dirty="0"/>
                  <a:t> </a:t>
                </a:r>
                <a:r>
                  <a:rPr lang="sv-SE" dirty="0" err="1"/>
                  <a:t>equivariant</a:t>
                </a:r>
                <a:r>
                  <a:rPr lang="sv-SE" dirty="0"/>
                  <a:t>.</a:t>
                </a:r>
              </a:p>
              <a:p>
                <a:r>
                  <a:rPr lang="sv-SE" dirty="0" err="1"/>
                  <a:t>We</a:t>
                </a:r>
                <a:r>
                  <a:rPr lang="sv-SE" dirty="0"/>
                  <a:t> </a:t>
                </a:r>
                <a:r>
                  <a:rPr lang="sv-SE" dirty="0" err="1"/>
                  <a:t>find</a:t>
                </a:r>
                <a:r>
                  <a:rPr lang="sv-SE" dirty="0"/>
                  <a:t> </a:t>
                </a:r>
                <a:r>
                  <a:rPr lang="sv-SE" dirty="0" err="1"/>
                  <a:t>out</a:t>
                </a:r>
                <a:r>
                  <a:rPr lang="sv-SE" dirty="0"/>
                  <a:t> </a:t>
                </a:r>
                <a:r>
                  <a:rPr lang="sv-SE" dirty="0" err="1"/>
                  <a:t>that</a:t>
                </a:r>
                <a:r>
                  <a:rPr lang="sv-SE" dirty="0"/>
                  <a:t> </a:t>
                </a:r>
                <a:r>
                  <a:rPr lang="sv-SE" dirty="0" err="1"/>
                  <a:t>this</a:t>
                </a:r>
                <a:r>
                  <a:rPr lang="sv-SE" dirty="0"/>
                  <a:t> has </a:t>
                </a:r>
                <a14:m>
                  <m:oMath xmlns:m="http://schemas.openxmlformats.org/officeDocument/2006/math">
                    <m:r>
                      <a:rPr lang="sv-SE" b="0" i="1" smtClean="0">
                        <a:latin typeface="Cambria Math" panose="02040503050406030204" pitchFamily="18" charset="0"/>
                      </a:rPr>
                      <m:t>𝑡</m:t>
                    </m:r>
                  </m:oMath>
                </a14:m>
                <a:r>
                  <a:rPr lang="sv-SE" dirty="0"/>
                  <a:t>, </a:t>
                </a:r>
                <a14:m>
                  <m:oMath xmlns:m="http://schemas.openxmlformats.org/officeDocument/2006/math">
                    <m:r>
                      <a:rPr lang="sv-SE" b="0" i="1" smtClean="0">
                        <a:latin typeface="Cambria Math" panose="02040503050406030204" pitchFamily="18" charset="0"/>
                      </a:rPr>
                      <m:t>𝑟</m:t>
                    </m:r>
                  </m:oMath>
                </a14:m>
                <a:r>
                  <a:rPr lang="sv-SE" dirty="0"/>
                  <a:t>, </a:t>
                </a:r>
                <a14:m>
                  <m:oMath xmlns:m="http://schemas.openxmlformats.org/officeDocument/2006/math">
                    <m:acc>
                      <m:accPr>
                        <m:chr m:val="̇"/>
                        <m:ctrlPr>
                          <a:rPr lang="sv-SE" i="1">
                            <a:latin typeface="Cambria Math" panose="02040503050406030204" pitchFamily="18" charset="0"/>
                          </a:rPr>
                        </m:ctrlPr>
                      </m:accPr>
                      <m:e>
                        <m:r>
                          <a:rPr lang="sv-SE" i="1">
                            <a:latin typeface="Cambria Math" panose="02040503050406030204" pitchFamily="18" charset="0"/>
                          </a:rPr>
                          <m:t>𝑟</m:t>
                        </m:r>
                      </m:e>
                    </m:acc>
                  </m:oMath>
                </a14:m>
                <a:r>
                  <a:rPr lang="sv-SE" dirty="0"/>
                  <a:t> and </a:t>
                </a:r>
                <a14:m>
                  <m:oMath xmlns:m="http://schemas.openxmlformats.org/officeDocument/2006/math">
                    <m:acc>
                      <m:accPr>
                        <m:chr m:val="̇"/>
                        <m:ctrlPr>
                          <a:rPr lang="sv-SE" i="1">
                            <a:latin typeface="Cambria Math" panose="02040503050406030204" pitchFamily="18" charset="0"/>
                          </a:rPr>
                        </m:ctrlPr>
                      </m:accPr>
                      <m:e>
                        <m:r>
                          <a:rPr lang="sv-SE" i="1">
                            <a:latin typeface="Cambria Math" panose="02040503050406030204" pitchFamily="18" charset="0"/>
                          </a:rPr>
                          <m:t>𝜃</m:t>
                        </m:r>
                      </m:e>
                    </m:acc>
                  </m:oMath>
                </a14:m>
                <a:r>
                  <a:rPr lang="sv-SE" dirty="0"/>
                  <a:t> as </a:t>
                </a:r>
                <a:r>
                  <a:rPr lang="sv-SE" dirty="0" err="1"/>
                  <a:t>its</a:t>
                </a:r>
                <a:r>
                  <a:rPr lang="sv-SE" dirty="0"/>
                  <a:t> </a:t>
                </a:r>
                <a:r>
                  <a:rPr lang="sv-SE" dirty="0" err="1"/>
                  <a:t>first</a:t>
                </a:r>
                <a:r>
                  <a:rPr lang="sv-SE" dirty="0"/>
                  <a:t> order differential invariants.</a:t>
                </a:r>
              </a:p>
              <a:p>
                <a:r>
                  <a:rPr lang="sv-SE" dirty="0"/>
                  <a:t>By </a:t>
                </a:r>
                <a:r>
                  <a:rPr lang="sv-SE" dirty="0" err="1"/>
                  <a:t>our</a:t>
                </a:r>
                <a:r>
                  <a:rPr lang="sv-SE" dirty="0"/>
                  <a:t> </a:t>
                </a:r>
                <a:r>
                  <a:rPr lang="sv-SE" dirty="0" err="1"/>
                  <a:t>previous</a:t>
                </a:r>
                <a:r>
                  <a:rPr lang="sv-SE" dirty="0"/>
                  <a:t> </a:t>
                </a:r>
                <a:r>
                  <a:rPr lang="sv-SE" dirty="0" err="1"/>
                  <a:t>result</a:t>
                </a:r>
                <a:r>
                  <a:rPr lang="sv-SE" dirty="0"/>
                  <a:t>, the </a:t>
                </a:r>
                <a:r>
                  <a:rPr lang="sv-SE" dirty="0" err="1"/>
                  <a:t>most</a:t>
                </a:r>
                <a:r>
                  <a:rPr lang="sv-SE" dirty="0"/>
                  <a:t> general </a:t>
                </a:r>
                <a:r>
                  <a:rPr lang="sv-SE" dirty="0" err="1"/>
                  <a:t>first</a:t>
                </a:r>
                <a:r>
                  <a:rPr lang="sv-SE" dirty="0"/>
                  <a:t> order ODE is </a:t>
                </a:r>
                <a:r>
                  <a:rPr lang="sv-SE" dirty="0" err="1"/>
                  <a:t>of</a:t>
                </a:r>
                <a:r>
                  <a:rPr lang="sv-SE" dirty="0"/>
                  <a:t> the form</a:t>
                </a:r>
              </a:p>
              <a:p>
                <a:pPr marL="0" indent="0">
                  <a:buNone/>
                </a:pPr>
                <a14:m>
                  <m:oMathPara xmlns:m="http://schemas.openxmlformats.org/officeDocument/2006/math">
                    <m:oMathParaPr>
                      <m:jc m:val="centerGroup"/>
                    </m:oMathParaPr>
                    <m:oMath xmlns:m="http://schemas.openxmlformats.org/officeDocument/2006/math">
                      <m:r>
                        <a:rPr lang="sv-SE" b="0" i="1" smtClean="0">
                          <a:latin typeface="Cambria Math" panose="02040503050406030204" pitchFamily="18" charset="0"/>
                        </a:rPr>
                        <m:t>𝐹</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e>
                      </m:d>
                      <m:r>
                        <a:rPr lang="sv-SE" b="0" i="1" smtClean="0">
                          <a:latin typeface="Cambria Math" panose="02040503050406030204" pitchFamily="18" charset="0"/>
                        </a:rPr>
                        <m:t>=0.</m:t>
                      </m:r>
                    </m:oMath>
                  </m:oMathPara>
                </a14:m>
                <a:endParaRPr lang="sv-SE" dirty="0"/>
              </a:p>
              <a:p>
                <a:r>
                  <a:rPr lang="sv-SE" dirty="0" err="1"/>
                  <a:t>This</a:t>
                </a:r>
                <a:r>
                  <a:rPr lang="sv-SE" dirty="0"/>
                  <a:t> </a:t>
                </a:r>
                <a:r>
                  <a:rPr lang="sv-SE" dirty="0" err="1"/>
                  <a:t>can</a:t>
                </a:r>
                <a:r>
                  <a:rPr lang="sv-SE" dirty="0"/>
                  <a:t>, </a:t>
                </a:r>
                <a:r>
                  <a:rPr lang="sv-SE" dirty="0" err="1"/>
                  <a:t>equivalently</a:t>
                </a:r>
                <a:r>
                  <a:rPr lang="sv-SE" dirty="0"/>
                  <a:t>, be </a:t>
                </a:r>
                <a:r>
                  <a:rPr lang="sv-SE" dirty="0" err="1"/>
                  <a:t>written</a:t>
                </a:r>
                <a:r>
                  <a:rPr lang="sv-SE" dirty="0"/>
                  <a:t> as</a:t>
                </a:r>
                <a:endParaRPr lang="sv-S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sv-SE" i="1" smtClean="0">
                              <a:latin typeface="Cambria Math" panose="02040503050406030204" pitchFamily="18" charset="0"/>
                            </a:rPr>
                          </m:ctrlPr>
                        </m:dPr>
                        <m:e>
                          <m:eqArr>
                            <m:eqArrPr>
                              <m:ctrlPr>
                                <a:rPr lang="sv-SE" i="1" smtClean="0">
                                  <a:latin typeface="Cambria Math" panose="02040503050406030204" pitchFamily="18" charset="0"/>
                                </a:rPr>
                              </m:ctrlPr>
                            </m:eqArrPr>
                            <m:e>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b="0" i="1" smtClean="0">
                                  <a:latin typeface="Cambria Math" panose="02040503050406030204" pitchFamily="18" charset="0"/>
                                </a:rPr>
                                <m:t>=</m:t>
                              </m:r>
                              <m:r>
                                <a:rPr lang="sv-SE" b="0" i="1" smtClean="0">
                                  <a:latin typeface="Cambria Math" panose="02040503050406030204" pitchFamily="18" charset="0"/>
                                </a:rPr>
                                <m:t>𝐻</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e>
                            <m:e>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r>
                                <a:rPr lang="sv-SE" b="0" i="1" smtClean="0">
                                  <a:latin typeface="Cambria Math" panose="02040503050406030204" pitchFamily="18" charset="0"/>
                                </a:rPr>
                                <m:t>𝐺</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e>
                          </m:eqArr>
                        </m:e>
                      </m:d>
                    </m:oMath>
                  </m:oMathPara>
                </a14:m>
                <a:endParaRPr lang="sv-SE" dirty="0"/>
              </a:p>
              <a:p>
                <a:endParaRPr lang="sv-SE" dirty="0"/>
              </a:p>
            </p:txBody>
          </p:sp>
        </mc:Choice>
        <mc:Fallback xmlns="">
          <p:sp>
            <p:nvSpPr>
              <p:cNvPr id="3" name="Platshållare för innehåll 2">
                <a:extLst>
                  <a:ext uri="{FF2B5EF4-FFF2-40B4-BE49-F238E27FC236}">
                    <a16:creationId xmlns:a16="http://schemas.microsoft.com/office/drawing/2014/main" id="{5D05CF45-F232-B15D-DBDD-BA23EC287EF9}"/>
                  </a:ext>
                </a:extLst>
              </p:cNvPr>
              <p:cNvSpPr>
                <a:spLocks noGrp="1" noRot="1" noChangeAspect="1" noMove="1" noResize="1" noEditPoints="1" noAdjustHandles="1" noChangeArrowheads="1" noChangeShapeType="1" noTextEdit="1"/>
              </p:cNvSpPr>
              <p:nvPr>
                <p:ph idx="1"/>
              </p:nvPr>
            </p:nvSpPr>
            <p:spPr>
              <a:xfrm>
                <a:off x="611999" y="1620000"/>
                <a:ext cx="6713503" cy="4032000"/>
              </a:xfrm>
              <a:blipFill>
                <a:blip r:embed="rId2"/>
                <a:stretch>
                  <a:fillRect l="-2178" t="-1967" b="-1059"/>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A9D0459E-D2A5-C5C5-B71D-C92B7673D223}"/>
              </a:ext>
            </a:extLst>
          </p:cNvPr>
          <p:cNvSpPr>
            <a:spLocks noGrp="1"/>
          </p:cNvSpPr>
          <p:nvPr>
            <p:ph type="body" sz="quarter" idx="10"/>
          </p:nvPr>
        </p:nvSpPr>
        <p:spPr/>
        <p:txBody>
          <a:bodyPr/>
          <a:lstStyle/>
          <a:p>
            <a:endParaRPr lang="sv-SE"/>
          </a:p>
        </p:txBody>
      </p:sp>
      <p:cxnSp>
        <p:nvCxnSpPr>
          <p:cNvPr id="6" name="Rak pilkoppling 5">
            <a:extLst>
              <a:ext uri="{FF2B5EF4-FFF2-40B4-BE49-F238E27FC236}">
                <a16:creationId xmlns:a16="http://schemas.microsoft.com/office/drawing/2014/main" id="{707A0FC4-0471-A588-595C-94DAAA03A466}"/>
              </a:ext>
            </a:extLst>
          </p:cNvPr>
          <p:cNvCxnSpPr/>
          <p:nvPr/>
        </p:nvCxnSpPr>
        <p:spPr>
          <a:xfrm>
            <a:off x="8038214" y="3306726"/>
            <a:ext cx="32322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F244E962-31B8-80DC-2CF5-75DFFFD2CE47}"/>
              </a:ext>
            </a:extLst>
          </p:cNvPr>
          <p:cNvCxnSpPr/>
          <p:nvPr/>
        </p:nvCxnSpPr>
        <p:spPr>
          <a:xfrm flipV="1">
            <a:off x="9048307" y="1315101"/>
            <a:ext cx="0" cy="2884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04466273-2A5A-BB38-56BA-142E8B8942A1}"/>
              </a:ext>
            </a:extLst>
          </p:cNvPr>
          <p:cNvCxnSpPr>
            <a:cxnSpLocks/>
          </p:cNvCxnSpPr>
          <p:nvPr/>
        </p:nvCxnSpPr>
        <p:spPr>
          <a:xfrm>
            <a:off x="9048307" y="1916206"/>
            <a:ext cx="168244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ak koppling 11">
            <a:extLst>
              <a:ext uri="{FF2B5EF4-FFF2-40B4-BE49-F238E27FC236}">
                <a16:creationId xmlns:a16="http://schemas.microsoft.com/office/drawing/2014/main" id="{16E664DA-929A-1340-2445-6C02A32E2DD6}"/>
              </a:ext>
            </a:extLst>
          </p:cNvPr>
          <p:cNvCxnSpPr>
            <a:cxnSpLocks/>
          </p:cNvCxnSpPr>
          <p:nvPr/>
        </p:nvCxnSpPr>
        <p:spPr>
          <a:xfrm flipH="1">
            <a:off x="10730753" y="1916206"/>
            <a:ext cx="2919" cy="13905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Ellips 14">
            <a:extLst>
              <a:ext uri="{FF2B5EF4-FFF2-40B4-BE49-F238E27FC236}">
                <a16:creationId xmlns:a16="http://schemas.microsoft.com/office/drawing/2014/main" id="{91F46797-1DD7-3C26-003A-01321181CF8A}"/>
              </a:ext>
            </a:extLst>
          </p:cNvPr>
          <p:cNvSpPr/>
          <p:nvPr/>
        </p:nvSpPr>
        <p:spPr>
          <a:xfrm>
            <a:off x="10663519" y="1848972"/>
            <a:ext cx="141194" cy="1411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cxnSp>
        <p:nvCxnSpPr>
          <p:cNvPr id="17" name="Rak koppling 16">
            <a:extLst>
              <a:ext uri="{FF2B5EF4-FFF2-40B4-BE49-F238E27FC236}">
                <a16:creationId xmlns:a16="http://schemas.microsoft.com/office/drawing/2014/main" id="{FF382804-8C46-E717-85D5-9C9BFD6310A0}"/>
              </a:ext>
            </a:extLst>
          </p:cNvPr>
          <p:cNvCxnSpPr>
            <a:cxnSpLocks/>
            <a:endCxn id="15" idx="7"/>
          </p:cNvCxnSpPr>
          <p:nvPr/>
        </p:nvCxnSpPr>
        <p:spPr>
          <a:xfrm flipV="1">
            <a:off x="9045388" y="1869649"/>
            <a:ext cx="1738648" cy="14370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Båge 19">
            <a:extLst>
              <a:ext uri="{FF2B5EF4-FFF2-40B4-BE49-F238E27FC236}">
                <a16:creationId xmlns:a16="http://schemas.microsoft.com/office/drawing/2014/main" id="{CFFEBDFE-DC9B-D441-16E3-3FFF07DC4A8F}"/>
              </a:ext>
            </a:extLst>
          </p:cNvPr>
          <p:cNvSpPr/>
          <p:nvPr/>
        </p:nvSpPr>
        <p:spPr>
          <a:xfrm>
            <a:off x="8639640" y="2912290"/>
            <a:ext cx="770142" cy="830223"/>
          </a:xfrm>
          <a:prstGeom prst="arc">
            <a:avLst>
              <a:gd name="adj1" fmla="val 19053267"/>
              <a:gd name="adj2" fmla="val 214458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1" name="textruta 20">
                <a:extLst>
                  <a:ext uri="{FF2B5EF4-FFF2-40B4-BE49-F238E27FC236}">
                    <a16:creationId xmlns:a16="http://schemas.microsoft.com/office/drawing/2014/main" id="{E336907C-6F68-DC9A-7DD9-D507BD3A945F}"/>
                  </a:ext>
                </a:extLst>
              </p:cNvPr>
              <p:cNvSpPr txBox="1"/>
              <p:nvPr/>
            </p:nvSpPr>
            <p:spPr>
              <a:xfrm>
                <a:off x="9377416" y="2931419"/>
                <a:ext cx="74507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smtClean="0">
                          <a:latin typeface="Cambria Math" panose="02040503050406030204" pitchFamily="18" charset="0"/>
                          <a:ea typeface="Cambria Math" panose="02040503050406030204" pitchFamily="18" charset="0"/>
                        </a:rPr>
                        <m:t>𝜃</m:t>
                      </m:r>
                      <m:r>
                        <a:rPr lang="sv-SE" sz="2000" b="0" i="1" smtClean="0">
                          <a:latin typeface="Cambria Math" panose="02040503050406030204" pitchFamily="18" charset="0"/>
                          <a:ea typeface="Cambria Math" panose="02040503050406030204" pitchFamily="18" charset="0"/>
                        </a:rPr>
                        <m:t>(</m:t>
                      </m:r>
                      <m:r>
                        <a:rPr lang="sv-SE" sz="2000" b="0" i="1" smtClean="0">
                          <a:latin typeface="Cambria Math" panose="02040503050406030204" pitchFamily="18" charset="0"/>
                          <a:ea typeface="Cambria Math" panose="02040503050406030204" pitchFamily="18" charset="0"/>
                        </a:rPr>
                        <m:t>𝑡</m:t>
                      </m:r>
                      <m:r>
                        <a:rPr lang="sv-SE" sz="2000" b="0" i="1" smtClean="0">
                          <a:latin typeface="Cambria Math" panose="02040503050406030204" pitchFamily="18" charset="0"/>
                          <a:ea typeface="Cambria Math" panose="02040503050406030204" pitchFamily="18" charset="0"/>
                        </a:rPr>
                        <m:t>)</m:t>
                      </m:r>
                    </m:oMath>
                  </m:oMathPara>
                </a14:m>
                <a:endParaRPr lang="sv-SE" sz="2000" dirty="0" err="1"/>
              </a:p>
            </p:txBody>
          </p:sp>
        </mc:Choice>
        <mc:Fallback xmlns="">
          <p:sp>
            <p:nvSpPr>
              <p:cNvPr id="21" name="textruta 20">
                <a:extLst>
                  <a:ext uri="{FF2B5EF4-FFF2-40B4-BE49-F238E27FC236}">
                    <a16:creationId xmlns:a16="http://schemas.microsoft.com/office/drawing/2014/main" id="{E336907C-6F68-DC9A-7DD9-D507BD3A945F}"/>
                  </a:ext>
                </a:extLst>
              </p:cNvPr>
              <p:cNvSpPr txBox="1">
                <a:spLocks noRot="1" noChangeAspect="1" noMove="1" noResize="1" noEditPoints="1" noAdjustHandles="1" noChangeArrowheads="1" noChangeShapeType="1" noTextEdit="1"/>
              </p:cNvSpPr>
              <p:nvPr/>
            </p:nvSpPr>
            <p:spPr>
              <a:xfrm>
                <a:off x="9377416" y="2931419"/>
                <a:ext cx="745076" cy="400110"/>
              </a:xfrm>
              <a:prstGeom prst="rect">
                <a:avLst/>
              </a:prstGeom>
              <a:blipFill>
                <a:blip r:embed="rId3"/>
                <a:stretch>
                  <a:fillRect b="-1666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2" name="textruta 21">
                <a:extLst>
                  <a:ext uri="{FF2B5EF4-FFF2-40B4-BE49-F238E27FC236}">
                    <a16:creationId xmlns:a16="http://schemas.microsoft.com/office/drawing/2014/main" id="{616B2B60-EBFF-D6FC-8B7F-F3A44BB3ED07}"/>
                  </a:ext>
                </a:extLst>
              </p:cNvPr>
              <p:cNvSpPr txBox="1"/>
              <p:nvPr/>
            </p:nvSpPr>
            <p:spPr>
              <a:xfrm rot="19236321">
                <a:off x="9356549" y="2270700"/>
                <a:ext cx="720775"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𝑟</m:t>
                      </m:r>
                      <m:r>
                        <a:rPr lang="sv-SE" sz="2000" b="0" i="1" smtClean="0">
                          <a:latin typeface="Cambria Math" panose="02040503050406030204" pitchFamily="18" charset="0"/>
                        </a:rPr>
                        <m:t>(</m:t>
                      </m:r>
                      <m:r>
                        <a:rPr lang="sv-SE" sz="2000" b="0" i="1" smtClean="0">
                          <a:latin typeface="Cambria Math" panose="02040503050406030204" pitchFamily="18" charset="0"/>
                        </a:rPr>
                        <m:t>𝑡</m:t>
                      </m:r>
                      <m:r>
                        <a:rPr lang="sv-SE" sz="2000" b="0" i="1" smtClean="0">
                          <a:latin typeface="Cambria Math" panose="02040503050406030204" pitchFamily="18" charset="0"/>
                        </a:rPr>
                        <m:t>)</m:t>
                      </m:r>
                    </m:oMath>
                  </m:oMathPara>
                </a14:m>
                <a:endParaRPr lang="sv-SE" sz="2000" dirty="0" err="1"/>
              </a:p>
            </p:txBody>
          </p:sp>
        </mc:Choice>
        <mc:Fallback xmlns="">
          <p:sp>
            <p:nvSpPr>
              <p:cNvPr id="22" name="textruta 21">
                <a:extLst>
                  <a:ext uri="{FF2B5EF4-FFF2-40B4-BE49-F238E27FC236}">
                    <a16:creationId xmlns:a16="http://schemas.microsoft.com/office/drawing/2014/main" id="{616B2B60-EBFF-D6FC-8B7F-F3A44BB3ED07}"/>
                  </a:ext>
                </a:extLst>
              </p:cNvPr>
              <p:cNvSpPr txBox="1">
                <a:spLocks noRot="1" noChangeAspect="1" noMove="1" noResize="1" noEditPoints="1" noAdjustHandles="1" noChangeArrowheads="1" noChangeShapeType="1" noTextEdit="1"/>
              </p:cNvSpPr>
              <p:nvPr/>
            </p:nvSpPr>
            <p:spPr>
              <a:xfrm rot="19236321">
                <a:off x="9356549" y="2270700"/>
                <a:ext cx="720775" cy="400110"/>
              </a:xfrm>
              <a:prstGeom prst="rect">
                <a:avLst/>
              </a:prstGeom>
              <a:blipFill>
                <a:blip r:embed="rId4"/>
                <a:stretch>
                  <a:fillRect r="-2985"/>
                </a:stretch>
              </a:blipFill>
            </p:spPr>
            <p:txBody>
              <a:bodyPr/>
              <a:lstStyle/>
              <a:p>
                <a:r>
                  <a:rPr lang="sv-SE">
                    <a:noFill/>
                  </a:rPr>
                  <a:t> </a:t>
                </a:r>
              </a:p>
            </p:txBody>
          </p:sp>
        </mc:Fallback>
      </mc:AlternateContent>
    </p:spTree>
    <p:extLst>
      <p:ext uri="{BB962C8B-B14F-4D97-AF65-F5344CB8AC3E}">
        <p14:creationId xmlns:p14="http://schemas.microsoft.com/office/powerpoint/2010/main" val="41538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B7E7A-4EA0-5E00-2F12-10E3242C3BEF}"/>
              </a:ext>
            </a:extLst>
          </p:cNvPr>
          <p:cNvSpPr>
            <a:spLocks noGrp="1"/>
          </p:cNvSpPr>
          <p:nvPr>
            <p:ph type="title"/>
          </p:nvPr>
        </p:nvSpPr>
        <p:spPr/>
        <p:txBody>
          <a:bodyPr/>
          <a:lstStyle/>
          <a:p>
            <a:r>
              <a:rPr lang="sv-SE" dirty="0" err="1"/>
              <a:t>Example</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5D05CF45-F232-B15D-DBDD-BA23EC287EF9}"/>
                  </a:ext>
                </a:extLst>
              </p:cNvPr>
              <p:cNvSpPr>
                <a:spLocks noGrp="1"/>
              </p:cNvSpPr>
              <p:nvPr>
                <p:ph idx="1"/>
              </p:nvPr>
            </p:nvSpPr>
            <p:spPr>
              <a:xfrm>
                <a:off x="611999" y="1620000"/>
                <a:ext cx="6713503" cy="4032000"/>
              </a:xfrm>
            </p:spPr>
            <p:txBody>
              <a:bodyPr/>
              <a:lstStyle/>
              <a:p>
                <a:r>
                  <a:rPr lang="sv-SE" dirty="0"/>
                  <a:t>This </a:t>
                </a:r>
                <a:r>
                  <a:rPr lang="sv-SE" dirty="0" err="1"/>
                  <a:t>can</a:t>
                </a:r>
                <a:r>
                  <a:rPr lang="sv-SE" dirty="0"/>
                  <a:t>, </a:t>
                </a:r>
                <a:r>
                  <a:rPr lang="sv-SE" dirty="0" err="1"/>
                  <a:t>equivalently</a:t>
                </a:r>
                <a:r>
                  <a:rPr lang="sv-SE" dirty="0"/>
                  <a:t>, be </a:t>
                </a:r>
                <a:r>
                  <a:rPr lang="sv-SE" dirty="0" err="1"/>
                  <a:t>written</a:t>
                </a:r>
                <a:r>
                  <a:rPr lang="sv-SE" dirty="0"/>
                  <a:t> as</a:t>
                </a:r>
                <a:endParaRPr lang="sv-S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sv-SE" i="1" smtClean="0">
                              <a:latin typeface="Cambria Math" panose="02040503050406030204" pitchFamily="18" charset="0"/>
                            </a:rPr>
                          </m:ctrlPr>
                        </m:dPr>
                        <m:e>
                          <m:eqArr>
                            <m:eqArrPr>
                              <m:ctrlPr>
                                <a:rPr lang="sv-SE" i="1" smtClean="0">
                                  <a:latin typeface="Cambria Math" panose="02040503050406030204" pitchFamily="18" charset="0"/>
                                </a:rPr>
                              </m:ctrlPr>
                            </m:eqArrPr>
                            <m:e>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b="0" i="1" smtClean="0">
                                  <a:latin typeface="Cambria Math" panose="02040503050406030204" pitchFamily="18" charset="0"/>
                                </a:rPr>
                                <m:t>=</m:t>
                              </m:r>
                              <m:r>
                                <a:rPr lang="sv-SE" b="0" i="1" smtClean="0">
                                  <a:latin typeface="Cambria Math" panose="02040503050406030204" pitchFamily="18" charset="0"/>
                                </a:rPr>
                                <m:t>𝐻</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e>
                            <m:e>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r>
                                <a:rPr lang="sv-SE" b="0" i="1" smtClean="0">
                                  <a:latin typeface="Cambria Math" panose="02040503050406030204" pitchFamily="18" charset="0"/>
                                </a:rPr>
                                <m:t>𝐺</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e>
                          </m:eqArr>
                        </m:e>
                      </m:d>
                    </m:oMath>
                  </m:oMathPara>
                </a14:m>
                <a:endParaRPr lang="sv-SE" dirty="0"/>
              </a:p>
              <a:p>
                <a:r>
                  <a:rPr lang="sv-SE" dirty="0" err="1"/>
                  <a:t>Let</a:t>
                </a:r>
                <a:r>
                  <a:rPr lang="sv-SE" dirty="0"/>
                  <a:t> </a:t>
                </a:r>
                <a14:m>
                  <m:oMath xmlns:m="http://schemas.openxmlformats.org/officeDocument/2006/math">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r>
                      <a:rPr lang="sv-SE" b="0" i="1" smtClean="0">
                        <a:latin typeface="Cambria Math" panose="02040503050406030204" pitchFamily="18" charset="0"/>
                      </a:rPr>
                      <m:t>𝑟</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𝜃</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oMath>
                </a14:m>
                <a:r>
                  <a:rPr lang="sv-SE" dirty="0"/>
                  <a:t> and </a:t>
                </a:r>
                <a14:m>
                  <m:oMath xmlns:m="http://schemas.openxmlformats.org/officeDocument/2006/math">
                    <m:r>
                      <a:rPr lang="sv-SE" i="1" smtClean="0">
                        <a:latin typeface="Cambria Math" panose="02040503050406030204" pitchFamily="18" charset="0"/>
                        <a:ea typeface="Cambria Math" panose="02040503050406030204" pitchFamily="18" charset="0"/>
                      </a:rPr>
                      <m:t>𝜙</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𝑟</m:t>
                        </m:r>
                      </m:e>
                    </m:d>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𝐻</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𝑟</m:t>
                        </m:r>
                      </m:e>
                    </m:d>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𝐺</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𝑟</m:t>
                        </m:r>
                      </m:e>
                    </m:d>
                    <m:r>
                      <a:rPr lang="sv-SE" b="0" i="1" smtClean="0">
                        <a:latin typeface="Cambria Math" panose="02040503050406030204" pitchFamily="18" charset="0"/>
                        <a:ea typeface="Cambria Math" panose="02040503050406030204" pitchFamily="18" charset="0"/>
                      </a:rPr>
                      <m:t>)</m:t>
                    </m:r>
                  </m:oMath>
                </a14:m>
                <a:r>
                  <a:rPr lang="sv-SE" dirty="0"/>
                  <a:t>. Then</a:t>
                </a:r>
                <a:endParaRPr lang="sv-SE"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sv-SE" i="1" dirty="0">
                              <a:latin typeface="Cambria Math" panose="02040503050406030204" pitchFamily="18" charset="0"/>
                            </a:rPr>
                          </m:ctrlPr>
                        </m:fPr>
                        <m:num>
                          <m:r>
                            <a:rPr lang="sv-SE" i="1" dirty="0">
                              <a:latin typeface="Cambria Math" panose="02040503050406030204" pitchFamily="18" charset="0"/>
                            </a:rPr>
                            <m:t>𝑑𝑢</m:t>
                          </m:r>
                        </m:num>
                        <m:den>
                          <m:r>
                            <a:rPr lang="sv-SE" i="1" dirty="0">
                              <a:latin typeface="Cambria Math" panose="02040503050406030204" pitchFamily="18" charset="0"/>
                            </a:rPr>
                            <m:t>𝑑𝑡</m:t>
                          </m:r>
                        </m:den>
                      </m:f>
                      <m:r>
                        <a:rPr lang="sv-SE" i="1" dirty="0">
                          <a:latin typeface="Cambria Math" panose="02040503050406030204" pitchFamily="18" charset="0"/>
                        </a:rPr>
                        <m:t>=</m:t>
                      </m:r>
                      <m:r>
                        <a:rPr lang="sv-SE" i="1">
                          <a:latin typeface="Cambria Math" panose="02040503050406030204" pitchFamily="18" charset="0"/>
                          <a:ea typeface="Cambria Math" panose="02040503050406030204" pitchFamily="18" charset="0"/>
                        </a:rPr>
                        <m:t>𝜙</m:t>
                      </m:r>
                      <m:d>
                        <m:dPr>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𝑟</m:t>
                          </m:r>
                        </m:e>
                      </m:d>
                      <m:r>
                        <a:rPr lang="sv-SE" i="1">
                          <a:latin typeface="Cambria Math" panose="02040503050406030204" pitchFamily="18" charset="0"/>
                          <a:ea typeface="Cambria Math" panose="02040503050406030204" pitchFamily="18" charset="0"/>
                        </a:rPr>
                        <m:t>.</m:t>
                      </m:r>
                    </m:oMath>
                  </m:oMathPara>
                </a14:m>
                <a:endParaRPr lang="sv-SE" dirty="0"/>
              </a:p>
              <a:p>
                <a:r>
                  <a:rPr lang="sv-SE" dirty="0"/>
                  <a:t>Thus, the right hand </a:t>
                </a:r>
                <a:r>
                  <a:rPr lang="sv-SE" dirty="0" err="1"/>
                  <a:t>side</a:t>
                </a:r>
                <a:r>
                  <a:rPr lang="sv-SE" dirty="0"/>
                  <a:t> </a:t>
                </a:r>
                <a:r>
                  <a:rPr lang="sv-SE" dirty="0" err="1"/>
                  <a:t>of</a:t>
                </a:r>
                <a:r>
                  <a:rPr lang="sv-SE" dirty="0"/>
                  <a:t> </a:t>
                </a:r>
                <a:r>
                  <a:rPr lang="sv-SE" dirty="0" err="1"/>
                  <a:t>our</a:t>
                </a:r>
                <a:r>
                  <a:rPr lang="sv-SE" dirty="0"/>
                  <a:t> ODE is, in polar </a:t>
                </a:r>
                <a:r>
                  <a:rPr lang="sv-SE" dirty="0" err="1"/>
                  <a:t>coordinates</a:t>
                </a:r>
                <a:r>
                  <a:rPr lang="sv-SE" dirty="0"/>
                  <a:t>, a </a:t>
                </a:r>
                <a:r>
                  <a:rPr lang="sv-SE" dirty="0" err="1"/>
                  <a:t>function</a:t>
                </a:r>
                <a:r>
                  <a:rPr lang="sv-SE" dirty="0"/>
                  <a:t> </a:t>
                </a:r>
                <a:r>
                  <a:rPr lang="sv-SE" dirty="0" err="1"/>
                  <a:t>depending</a:t>
                </a:r>
                <a:r>
                  <a:rPr lang="sv-SE" dirty="0"/>
                  <a:t> on </a:t>
                </a:r>
                <a14:m>
                  <m:oMath xmlns:m="http://schemas.openxmlformats.org/officeDocument/2006/math">
                    <m:r>
                      <a:rPr lang="sv-SE" b="0" i="1" smtClean="0">
                        <a:latin typeface="Cambria Math" panose="02040503050406030204" pitchFamily="18" charset="0"/>
                      </a:rPr>
                      <m:t>𝑡</m:t>
                    </m:r>
                  </m:oMath>
                </a14:m>
                <a:r>
                  <a:rPr lang="sv-SE" dirty="0"/>
                  <a:t> and </a:t>
                </a:r>
                <a14:m>
                  <m:oMath xmlns:m="http://schemas.openxmlformats.org/officeDocument/2006/math">
                    <m:r>
                      <a:rPr lang="sv-SE" b="0" i="1" smtClean="0">
                        <a:latin typeface="Cambria Math" panose="02040503050406030204" pitchFamily="18" charset="0"/>
                      </a:rPr>
                      <m:t>𝑟</m:t>
                    </m:r>
                  </m:oMath>
                </a14:m>
                <a:r>
                  <a:rPr lang="sv-SE" dirty="0"/>
                  <a:t>.</a:t>
                </a:r>
              </a:p>
              <a:p>
                <a:endParaRPr lang="sv-SE" i="1" dirty="0">
                  <a:latin typeface="Cambria Math" panose="02040503050406030204" pitchFamily="18" charset="0"/>
                </a:endParaRPr>
              </a:p>
              <a:p>
                <a:pPr marL="457200" lvl="1" indent="0">
                  <a:buNone/>
                </a:pPr>
                <a:endParaRPr lang="sv-SE" dirty="0"/>
              </a:p>
            </p:txBody>
          </p:sp>
        </mc:Choice>
        <mc:Fallback xmlns="">
          <p:sp>
            <p:nvSpPr>
              <p:cNvPr id="3" name="Platshållare för innehåll 2">
                <a:extLst>
                  <a:ext uri="{FF2B5EF4-FFF2-40B4-BE49-F238E27FC236}">
                    <a16:creationId xmlns:a16="http://schemas.microsoft.com/office/drawing/2014/main" id="{5D05CF45-F232-B15D-DBDD-BA23EC287EF9}"/>
                  </a:ext>
                </a:extLst>
              </p:cNvPr>
              <p:cNvSpPr>
                <a:spLocks noGrp="1" noRot="1" noChangeAspect="1" noMove="1" noResize="1" noEditPoints="1" noAdjustHandles="1" noChangeArrowheads="1" noChangeShapeType="1" noTextEdit="1"/>
              </p:cNvSpPr>
              <p:nvPr>
                <p:ph idx="1"/>
              </p:nvPr>
            </p:nvSpPr>
            <p:spPr>
              <a:xfrm>
                <a:off x="611999" y="1620000"/>
                <a:ext cx="6713503" cy="4032000"/>
              </a:xfrm>
              <a:blipFill>
                <a:blip r:embed="rId3"/>
                <a:stretch>
                  <a:fillRect l="-2178" t="-1967"/>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A9D0459E-D2A5-C5C5-B71D-C92B7673D223}"/>
              </a:ext>
            </a:extLst>
          </p:cNvPr>
          <p:cNvSpPr>
            <a:spLocks noGrp="1"/>
          </p:cNvSpPr>
          <p:nvPr>
            <p:ph type="body" sz="quarter" idx="10"/>
          </p:nvPr>
        </p:nvSpPr>
        <p:spPr/>
        <p:txBody>
          <a:bodyPr/>
          <a:lstStyle/>
          <a:p>
            <a:endParaRPr lang="sv-SE"/>
          </a:p>
        </p:txBody>
      </p:sp>
      <p:cxnSp>
        <p:nvCxnSpPr>
          <p:cNvPr id="6" name="Rak pilkoppling 5">
            <a:extLst>
              <a:ext uri="{FF2B5EF4-FFF2-40B4-BE49-F238E27FC236}">
                <a16:creationId xmlns:a16="http://schemas.microsoft.com/office/drawing/2014/main" id="{707A0FC4-0471-A588-595C-94DAAA03A466}"/>
              </a:ext>
            </a:extLst>
          </p:cNvPr>
          <p:cNvCxnSpPr/>
          <p:nvPr/>
        </p:nvCxnSpPr>
        <p:spPr>
          <a:xfrm>
            <a:off x="8038214" y="3306726"/>
            <a:ext cx="32322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F244E962-31B8-80DC-2CF5-75DFFFD2CE47}"/>
              </a:ext>
            </a:extLst>
          </p:cNvPr>
          <p:cNvCxnSpPr/>
          <p:nvPr/>
        </p:nvCxnSpPr>
        <p:spPr>
          <a:xfrm flipV="1">
            <a:off x="9048307" y="1315101"/>
            <a:ext cx="0" cy="2884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04466273-2A5A-BB38-56BA-142E8B8942A1}"/>
              </a:ext>
            </a:extLst>
          </p:cNvPr>
          <p:cNvCxnSpPr>
            <a:cxnSpLocks/>
          </p:cNvCxnSpPr>
          <p:nvPr/>
        </p:nvCxnSpPr>
        <p:spPr>
          <a:xfrm>
            <a:off x="9048307" y="1916206"/>
            <a:ext cx="168244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ak koppling 11">
            <a:extLst>
              <a:ext uri="{FF2B5EF4-FFF2-40B4-BE49-F238E27FC236}">
                <a16:creationId xmlns:a16="http://schemas.microsoft.com/office/drawing/2014/main" id="{16E664DA-929A-1340-2445-6C02A32E2DD6}"/>
              </a:ext>
            </a:extLst>
          </p:cNvPr>
          <p:cNvCxnSpPr>
            <a:cxnSpLocks/>
          </p:cNvCxnSpPr>
          <p:nvPr/>
        </p:nvCxnSpPr>
        <p:spPr>
          <a:xfrm flipH="1">
            <a:off x="10730753" y="1916206"/>
            <a:ext cx="2919" cy="13905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Ellips 14">
            <a:extLst>
              <a:ext uri="{FF2B5EF4-FFF2-40B4-BE49-F238E27FC236}">
                <a16:creationId xmlns:a16="http://schemas.microsoft.com/office/drawing/2014/main" id="{91F46797-1DD7-3C26-003A-01321181CF8A}"/>
              </a:ext>
            </a:extLst>
          </p:cNvPr>
          <p:cNvSpPr/>
          <p:nvPr/>
        </p:nvSpPr>
        <p:spPr>
          <a:xfrm>
            <a:off x="10663519" y="1848972"/>
            <a:ext cx="141194" cy="1411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cxnSp>
        <p:nvCxnSpPr>
          <p:cNvPr id="17" name="Rak koppling 16">
            <a:extLst>
              <a:ext uri="{FF2B5EF4-FFF2-40B4-BE49-F238E27FC236}">
                <a16:creationId xmlns:a16="http://schemas.microsoft.com/office/drawing/2014/main" id="{FF382804-8C46-E717-85D5-9C9BFD6310A0}"/>
              </a:ext>
            </a:extLst>
          </p:cNvPr>
          <p:cNvCxnSpPr>
            <a:cxnSpLocks/>
            <a:endCxn id="15" idx="7"/>
          </p:cNvCxnSpPr>
          <p:nvPr/>
        </p:nvCxnSpPr>
        <p:spPr>
          <a:xfrm flipV="1">
            <a:off x="9045388" y="1869649"/>
            <a:ext cx="1738648" cy="143707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Båge 19">
            <a:extLst>
              <a:ext uri="{FF2B5EF4-FFF2-40B4-BE49-F238E27FC236}">
                <a16:creationId xmlns:a16="http://schemas.microsoft.com/office/drawing/2014/main" id="{CFFEBDFE-DC9B-D441-16E3-3FFF07DC4A8F}"/>
              </a:ext>
            </a:extLst>
          </p:cNvPr>
          <p:cNvSpPr/>
          <p:nvPr/>
        </p:nvSpPr>
        <p:spPr>
          <a:xfrm>
            <a:off x="8639640" y="2912290"/>
            <a:ext cx="770142" cy="830223"/>
          </a:xfrm>
          <a:prstGeom prst="arc">
            <a:avLst>
              <a:gd name="adj1" fmla="val 19053267"/>
              <a:gd name="adj2" fmla="val 214458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1" name="textruta 20">
                <a:extLst>
                  <a:ext uri="{FF2B5EF4-FFF2-40B4-BE49-F238E27FC236}">
                    <a16:creationId xmlns:a16="http://schemas.microsoft.com/office/drawing/2014/main" id="{E336907C-6F68-DC9A-7DD9-D507BD3A945F}"/>
                  </a:ext>
                </a:extLst>
              </p:cNvPr>
              <p:cNvSpPr txBox="1"/>
              <p:nvPr/>
            </p:nvSpPr>
            <p:spPr>
              <a:xfrm>
                <a:off x="9377416" y="2931419"/>
                <a:ext cx="74507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smtClean="0">
                          <a:latin typeface="Cambria Math" panose="02040503050406030204" pitchFamily="18" charset="0"/>
                          <a:ea typeface="Cambria Math" panose="02040503050406030204" pitchFamily="18" charset="0"/>
                        </a:rPr>
                        <m:t>𝜃</m:t>
                      </m:r>
                      <m:r>
                        <a:rPr lang="sv-SE" sz="2000" b="0" i="1" smtClean="0">
                          <a:latin typeface="Cambria Math" panose="02040503050406030204" pitchFamily="18" charset="0"/>
                          <a:ea typeface="Cambria Math" panose="02040503050406030204" pitchFamily="18" charset="0"/>
                        </a:rPr>
                        <m:t>(</m:t>
                      </m:r>
                      <m:r>
                        <a:rPr lang="sv-SE" sz="2000" b="0" i="1" smtClean="0">
                          <a:latin typeface="Cambria Math" panose="02040503050406030204" pitchFamily="18" charset="0"/>
                          <a:ea typeface="Cambria Math" panose="02040503050406030204" pitchFamily="18" charset="0"/>
                        </a:rPr>
                        <m:t>𝑡</m:t>
                      </m:r>
                      <m:r>
                        <a:rPr lang="sv-SE" sz="2000" b="0" i="1" smtClean="0">
                          <a:latin typeface="Cambria Math" panose="02040503050406030204" pitchFamily="18" charset="0"/>
                          <a:ea typeface="Cambria Math" panose="02040503050406030204" pitchFamily="18" charset="0"/>
                        </a:rPr>
                        <m:t>)</m:t>
                      </m:r>
                    </m:oMath>
                  </m:oMathPara>
                </a14:m>
                <a:endParaRPr lang="sv-SE" sz="2000" dirty="0" err="1"/>
              </a:p>
            </p:txBody>
          </p:sp>
        </mc:Choice>
        <mc:Fallback xmlns="">
          <p:sp>
            <p:nvSpPr>
              <p:cNvPr id="21" name="textruta 20">
                <a:extLst>
                  <a:ext uri="{FF2B5EF4-FFF2-40B4-BE49-F238E27FC236}">
                    <a16:creationId xmlns:a16="http://schemas.microsoft.com/office/drawing/2014/main" id="{E336907C-6F68-DC9A-7DD9-D507BD3A945F}"/>
                  </a:ext>
                </a:extLst>
              </p:cNvPr>
              <p:cNvSpPr txBox="1">
                <a:spLocks noRot="1" noChangeAspect="1" noMove="1" noResize="1" noEditPoints="1" noAdjustHandles="1" noChangeArrowheads="1" noChangeShapeType="1" noTextEdit="1"/>
              </p:cNvSpPr>
              <p:nvPr/>
            </p:nvSpPr>
            <p:spPr>
              <a:xfrm>
                <a:off x="9377416" y="2931419"/>
                <a:ext cx="745076" cy="400110"/>
              </a:xfrm>
              <a:prstGeom prst="rect">
                <a:avLst/>
              </a:prstGeom>
              <a:blipFill>
                <a:blip r:embed="rId4"/>
                <a:stretch>
                  <a:fillRect b="-1666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2" name="textruta 21">
                <a:extLst>
                  <a:ext uri="{FF2B5EF4-FFF2-40B4-BE49-F238E27FC236}">
                    <a16:creationId xmlns:a16="http://schemas.microsoft.com/office/drawing/2014/main" id="{616B2B60-EBFF-D6FC-8B7F-F3A44BB3ED07}"/>
                  </a:ext>
                </a:extLst>
              </p:cNvPr>
              <p:cNvSpPr txBox="1"/>
              <p:nvPr/>
            </p:nvSpPr>
            <p:spPr>
              <a:xfrm rot="19236321">
                <a:off x="9356549" y="2270700"/>
                <a:ext cx="720775"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𝑟</m:t>
                      </m:r>
                      <m:r>
                        <a:rPr lang="sv-SE" sz="2000" b="0" i="1" smtClean="0">
                          <a:latin typeface="Cambria Math" panose="02040503050406030204" pitchFamily="18" charset="0"/>
                        </a:rPr>
                        <m:t>(</m:t>
                      </m:r>
                      <m:r>
                        <a:rPr lang="sv-SE" sz="2000" b="0" i="1" smtClean="0">
                          <a:latin typeface="Cambria Math" panose="02040503050406030204" pitchFamily="18" charset="0"/>
                        </a:rPr>
                        <m:t>𝑡</m:t>
                      </m:r>
                      <m:r>
                        <a:rPr lang="sv-SE" sz="2000" b="0" i="1" smtClean="0">
                          <a:latin typeface="Cambria Math" panose="02040503050406030204" pitchFamily="18" charset="0"/>
                        </a:rPr>
                        <m:t>)</m:t>
                      </m:r>
                    </m:oMath>
                  </m:oMathPara>
                </a14:m>
                <a:endParaRPr lang="sv-SE" sz="2000" dirty="0" err="1"/>
              </a:p>
            </p:txBody>
          </p:sp>
        </mc:Choice>
        <mc:Fallback xmlns="">
          <p:sp>
            <p:nvSpPr>
              <p:cNvPr id="22" name="textruta 21">
                <a:extLst>
                  <a:ext uri="{FF2B5EF4-FFF2-40B4-BE49-F238E27FC236}">
                    <a16:creationId xmlns:a16="http://schemas.microsoft.com/office/drawing/2014/main" id="{616B2B60-EBFF-D6FC-8B7F-F3A44BB3ED07}"/>
                  </a:ext>
                </a:extLst>
              </p:cNvPr>
              <p:cNvSpPr txBox="1">
                <a:spLocks noRot="1" noChangeAspect="1" noMove="1" noResize="1" noEditPoints="1" noAdjustHandles="1" noChangeArrowheads="1" noChangeShapeType="1" noTextEdit="1"/>
              </p:cNvSpPr>
              <p:nvPr/>
            </p:nvSpPr>
            <p:spPr>
              <a:xfrm rot="19236321">
                <a:off x="9356549" y="2270700"/>
                <a:ext cx="720775" cy="400110"/>
              </a:xfrm>
              <a:prstGeom prst="rect">
                <a:avLst/>
              </a:prstGeom>
              <a:blipFill>
                <a:blip r:embed="rId5"/>
                <a:stretch>
                  <a:fillRect r="-2985"/>
                </a:stretch>
              </a:blipFill>
            </p:spPr>
            <p:txBody>
              <a:bodyPr/>
              <a:lstStyle/>
              <a:p>
                <a:r>
                  <a:rPr lang="sv-SE">
                    <a:noFill/>
                  </a:rPr>
                  <a:t> </a:t>
                </a:r>
              </a:p>
            </p:txBody>
          </p:sp>
        </mc:Fallback>
      </mc:AlternateContent>
    </p:spTree>
    <p:extLst>
      <p:ext uri="{BB962C8B-B14F-4D97-AF65-F5344CB8AC3E}">
        <p14:creationId xmlns:p14="http://schemas.microsoft.com/office/powerpoint/2010/main" val="12378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err="1"/>
              <a:t>Universality</a:t>
            </a:r>
            <a:endParaRPr lang="sv-SE" dirty="0"/>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96970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25F7A0-251E-2AD1-F2D8-03DE2E4683A6}"/>
              </a:ext>
            </a:extLst>
          </p:cNvPr>
          <p:cNvSpPr>
            <a:spLocks noGrp="1"/>
          </p:cNvSpPr>
          <p:nvPr>
            <p:ph type="title"/>
          </p:nvPr>
        </p:nvSpPr>
        <p:spPr/>
        <p:txBody>
          <a:bodyPr/>
          <a:lstStyle/>
          <a:p>
            <a:r>
              <a:rPr lang="sv-SE" dirty="0" err="1"/>
              <a:t>Universality</a:t>
            </a:r>
            <a:endParaRPr lang="sv-SE" dirty="0"/>
          </a:p>
        </p:txBody>
      </p:sp>
      <p:sp>
        <p:nvSpPr>
          <p:cNvPr id="4" name="Platshållare för text 3">
            <a:extLst>
              <a:ext uri="{FF2B5EF4-FFF2-40B4-BE49-F238E27FC236}">
                <a16:creationId xmlns:a16="http://schemas.microsoft.com/office/drawing/2014/main" id="{74D75937-075E-C77A-A288-C69D80565BDA}"/>
              </a:ext>
            </a:extLst>
          </p:cNvPr>
          <p:cNvSpPr>
            <a:spLocks noGrp="1"/>
          </p:cNvSpPr>
          <p:nvPr>
            <p:ph type="body" sz="quarter" idx="10"/>
          </p:nvPr>
        </p:nvSpPr>
        <p:spPr/>
        <p:txBody>
          <a:bodyPr/>
          <a:lstStyle/>
          <a:p>
            <a:endParaRPr lang="sv-SE"/>
          </a:p>
        </p:txBody>
      </p:sp>
      <p:cxnSp>
        <p:nvCxnSpPr>
          <p:cNvPr id="6" name="Rak pilkoppling 5">
            <a:extLst>
              <a:ext uri="{FF2B5EF4-FFF2-40B4-BE49-F238E27FC236}">
                <a16:creationId xmlns:a16="http://schemas.microsoft.com/office/drawing/2014/main" id="{737CAF81-33C6-84EF-94C5-591BB2105397}"/>
              </a:ext>
            </a:extLst>
          </p:cNvPr>
          <p:cNvCxnSpPr>
            <a:cxnSpLocks/>
          </p:cNvCxnSpPr>
          <p:nvPr/>
        </p:nvCxnSpPr>
        <p:spPr>
          <a:xfrm>
            <a:off x="4862435" y="3573430"/>
            <a:ext cx="2352368"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Rak pilkoppling 11">
            <a:extLst>
              <a:ext uri="{FF2B5EF4-FFF2-40B4-BE49-F238E27FC236}">
                <a16:creationId xmlns:a16="http://schemas.microsoft.com/office/drawing/2014/main" id="{664C4FAD-01A6-E2A9-85AC-9F5C79DECAE9}"/>
              </a:ext>
            </a:extLst>
          </p:cNvPr>
          <p:cNvCxnSpPr>
            <a:cxnSpLocks/>
          </p:cNvCxnSpPr>
          <p:nvPr/>
        </p:nvCxnSpPr>
        <p:spPr>
          <a:xfrm flipV="1">
            <a:off x="5122785" y="2447636"/>
            <a:ext cx="0" cy="196561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ruta 13">
            <a:extLst>
              <a:ext uri="{FF2B5EF4-FFF2-40B4-BE49-F238E27FC236}">
                <a16:creationId xmlns:a16="http://schemas.microsoft.com/office/drawing/2014/main" id="{728EAB4C-9DF0-320F-D06F-CCCFD9540299}"/>
              </a:ext>
            </a:extLst>
          </p:cNvPr>
          <p:cNvSpPr txBox="1"/>
          <p:nvPr/>
        </p:nvSpPr>
        <p:spPr>
          <a:xfrm>
            <a:off x="7214803" y="3373375"/>
            <a:ext cx="816249" cy="400110"/>
          </a:xfrm>
          <a:prstGeom prst="rect">
            <a:avLst/>
          </a:prstGeom>
          <a:noFill/>
        </p:spPr>
        <p:txBody>
          <a:bodyPr wrap="none" rtlCol="0">
            <a:spAutoFit/>
          </a:bodyPr>
          <a:lstStyle/>
          <a:p>
            <a:pPr algn="l"/>
            <a:r>
              <a:rPr lang="sv-SE" sz="2000" dirty="0" err="1"/>
              <a:t>Time</a:t>
            </a:r>
            <a:endParaRPr lang="sv-SE" sz="2000" dirty="0"/>
          </a:p>
        </p:txBody>
      </p:sp>
      <p:sp>
        <p:nvSpPr>
          <p:cNvPr id="15" name="textruta 14">
            <a:extLst>
              <a:ext uri="{FF2B5EF4-FFF2-40B4-BE49-F238E27FC236}">
                <a16:creationId xmlns:a16="http://schemas.microsoft.com/office/drawing/2014/main" id="{DB34F98F-7BBD-BF9F-71F5-7E0FADF3DADA}"/>
              </a:ext>
            </a:extLst>
          </p:cNvPr>
          <p:cNvSpPr txBox="1"/>
          <p:nvPr/>
        </p:nvSpPr>
        <p:spPr>
          <a:xfrm>
            <a:off x="4716103" y="2824788"/>
            <a:ext cx="348172" cy="400110"/>
          </a:xfrm>
          <a:prstGeom prst="rect">
            <a:avLst/>
          </a:prstGeom>
          <a:noFill/>
        </p:spPr>
        <p:txBody>
          <a:bodyPr wrap="none" rtlCol="0">
            <a:spAutoFit/>
          </a:bodyPr>
          <a:lstStyle/>
          <a:p>
            <a:pPr algn="l"/>
            <a:r>
              <a:rPr lang="sv-SE" sz="2000" dirty="0"/>
              <a:t>1</a:t>
            </a:r>
          </a:p>
        </p:txBody>
      </p:sp>
      <p:sp>
        <p:nvSpPr>
          <p:cNvPr id="16" name="textruta 15">
            <a:extLst>
              <a:ext uri="{FF2B5EF4-FFF2-40B4-BE49-F238E27FC236}">
                <a16:creationId xmlns:a16="http://schemas.microsoft.com/office/drawing/2014/main" id="{C0D0E034-2AF0-CA8B-EE9C-7C06E1F2FACB}"/>
              </a:ext>
            </a:extLst>
          </p:cNvPr>
          <p:cNvSpPr txBox="1"/>
          <p:nvPr/>
        </p:nvSpPr>
        <p:spPr>
          <a:xfrm>
            <a:off x="4657593" y="3921963"/>
            <a:ext cx="465192" cy="400110"/>
          </a:xfrm>
          <a:prstGeom prst="rect">
            <a:avLst/>
          </a:prstGeom>
          <a:noFill/>
        </p:spPr>
        <p:txBody>
          <a:bodyPr wrap="none" rtlCol="0">
            <a:spAutoFit/>
          </a:bodyPr>
          <a:lstStyle/>
          <a:p>
            <a:pPr algn="l"/>
            <a:r>
              <a:rPr lang="sv-SE" sz="2000" dirty="0"/>
              <a:t>-1</a:t>
            </a:r>
          </a:p>
        </p:txBody>
      </p:sp>
      <p:cxnSp>
        <p:nvCxnSpPr>
          <p:cNvPr id="22" name="Rak koppling 21">
            <a:extLst>
              <a:ext uri="{FF2B5EF4-FFF2-40B4-BE49-F238E27FC236}">
                <a16:creationId xmlns:a16="http://schemas.microsoft.com/office/drawing/2014/main" id="{E9027C77-BE47-60C2-3F9B-015E3F08F8B9}"/>
              </a:ext>
            </a:extLst>
          </p:cNvPr>
          <p:cNvCxnSpPr>
            <a:cxnSpLocks/>
          </p:cNvCxnSpPr>
          <p:nvPr/>
        </p:nvCxnSpPr>
        <p:spPr>
          <a:xfrm>
            <a:off x="5083969" y="3024843"/>
            <a:ext cx="7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64123B9B-85EA-65E4-0A6B-08C1E67ADB14}"/>
              </a:ext>
            </a:extLst>
          </p:cNvPr>
          <p:cNvCxnSpPr>
            <a:cxnSpLocks/>
          </p:cNvCxnSpPr>
          <p:nvPr/>
        </p:nvCxnSpPr>
        <p:spPr>
          <a:xfrm>
            <a:off x="5083969" y="4122702"/>
            <a:ext cx="7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llips 27">
            <a:extLst>
              <a:ext uri="{FF2B5EF4-FFF2-40B4-BE49-F238E27FC236}">
                <a16:creationId xmlns:a16="http://schemas.microsoft.com/office/drawing/2014/main" id="{2EF92637-E2D3-1F66-CF80-69F8F94F12F0}"/>
              </a:ext>
            </a:extLst>
          </p:cNvPr>
          <p:cNvSpPr/>
          <p:nvPr/>
        </p:nvSpPr>
        <p:spPr>
          <a:xfrm>
            <a:off x="6756948" y="2986848"/>
            <a:ext cx="74860" cy="7462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29" name="Ellips 28">
            <a:extLst>
              <a:ext uri="{FF2B5EF4-FFF2-40B4-BE49-F238E27FC236}">
                <a16:creationId xmlns:a16="http://schemas.microsoft.com/office/drawing/2014/main" id="{03783657-F477-CF90-7BAA-5DDAD829B042}"/>
              </a:ext>
            </a:extLst>
          </p:cNvPr>
          <p:cNvSpPr/>
          <p:nvPr/>
        </p:nvSpPr>
        <p:spPr>
          <a:xfrm>
            <a:off x="6756948" y="4085392"/>
            <a:ext cx="74860" cy="746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xmlns:p14="http://schemas.microsoft.com/office/powerpoint/2010/main">
        <mc:Choice Requires="p14">
          <p:contentPart p14:bwMode="auto" r:id="rId3">
            <p14:nvContentPartPr>
              <p14:cNvPr id="39" name="Pennanteckning 38">
                <a:extLst>
                  <a:ext uri="{FF2B5EF4-FFF2-40B4-BE49-F238E27FC236}">
                    <a16:creationId xmlns:a16="http://schemas.microsoft.com/office/drawing/2014/main" id="{EBFF7D74-A29D-D57E-3784-7F43956767B0}"/>
                  </a:ext>
                </a:extLst>
              </p14:cNvPr>
              <p14:cNvContentPartPr/>
              <p14:nvPr/>
            </p14:nvContentPartPr>
            <p14:xfrm>
              <a:off x="5117860" y="3028410"/>
              <a:ext cx="1647720" cy="1089720"/>
            </p14:xfrm>
          </p:contentPart>
        </mc:Choice>
        <mc:Fallback xmlns="">
          <p:pic>
            <p:nvPicPr>
              <p:cNvPr id="39" name="Pennanteckning 38">
                <a:extLst>
                  <a:ext uri="{FF2B5EF4-FFF2-40B4-BE49-F238E27FC236}">
                    <a16:creationId xmlns:a16="http://schemas.microsoft.com/office/drawing/2014/main" id="{EBFF7D74-A29D-D57E-3784-7F43956767B0}"/>
                  </a:ext>
                </a:extLst>
              </p:cNvPr>
              <p:cNvPicPr/>
              <p:nvPr/>
            </p:nvPicPr>
            <p:blipFill>
              <a:blip r:embed="rId4"/>
              <a:stretch>
                <a:fillRect/>
              </a:stretch>
            </p:blipFill>
            <p:spPr>
              <a:xfrm>
                <a:off x="5109220" y="3019410"/>
                <a:ext cx="1665360" cy="110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 name="Pennanteckning 39">
                <a:extLst>
                  <a:ext uri="{FF2B5EF4-FFF2-40B4-BE49-F238E27FC236}">
                    <a16:creationId xmlns:a16="http://schemas.microsoft.com/office/drawing/2014/main" id="{02E152D9-85CF-F5BF-8E53-86B5D057CC60}"/>
                  </a:ext>
                </a:extLst>
              </p14:cNvPr>
              <p14:cNvContentPartPr/>
              <p14:nvPr/>
            </p14:nvContentPartPr>
            <p14:xfrm>
              <a:off x="5130460" y="3012930"/>
              <a:ext cx="1654560" cy="1108440"/>
            </p14:xfrm>
          </p:contentPart>
        </mc:Choice>
        <mc:Fallback xmlns="">
          <p:pic>
            <p:nvPicPr>
              <p:cNvPr id="40" name="Pennanteckning 39">
                <a:extLst>
                  <a:ext uri="{FF2B5EF4-FFF2-40B4-BE49-F238E27FC236}">
                    <a16:creationId xmlns:a16="http://schemas.microsoft.com/office/drawing/2014/main" id="{02E152D9-85CF-F5BF-8E53-86B5D057CC60}"/>
                  </a:ext>
                </a:extLst>
              </p:cNvPr>
              <p:cNvPicPr/>
              <p:nvPr/>
            </p:nvPicPr>
            <p:blipFill>
              <a:blip r:embed="rId6"/>
              <a:stretch>
                <a:fillRect/>
              </a:stretch>
            </p:blipFill>
            <p:spPr>
              <a:xfrm>
                <a:off x="5121820" y="3003930"/>
                <a:ext cx="1672200" cy="1126080"/>
              </a:xfrm>
              <a:prstGeom prst="rect">
                <a:avLst/>
              </a:prstGeom>
            </p:spPr>
          </p:pic>
        </mc:Fallback>
      </mc:AlternateContent>
      <p:sp>
        <p:nvSpPr>
          <p:cNvPr id="41" name="Ellips 40">
            <a:extLst>
              <a:ext uri="{FF2B5EF4-FFF2-40B4-BE49-F238E27FC236}">
                <a16:creationId xmlns:a16="http://schemas.microsoft.com/office/drawing/2014/main" id="{621697CE-0C09-F9D6-02C8-53293C3658B8}"/>
              </a:ext>
            </a:extLst>
          </p:cNvPr>
          <p:cNvSpPr/>
          <p:nvPr/>
        </p:nvSpPr>
        <p:spPr>
          <a:xfrm>
            <a:off x="5991631" y="3662959"/>
            <a:ext cx="417660" cy="4224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sz="2000" dirty="0" err="1"/>
          </a:p>
        </p:txBody>
      </p:sp>
      <p:sp>
        <p:nvSpPr>
          <p:cNvPr id="44" name="Ellips 43">
            <a:extLst>
              <a:ext uri="{FF2B5EF4-FFF2-40B4-BE49-F238E27FC236}">
                <a16:creationId xmlns:a16="http://schemas.microsoft.com/office/drawing/2014/main" id="{693D7F89-3F95-AC88-228D-81DBF31042E3}"/>
              </a:ext>
            </a:extLst>
          </p:cNvPr>
          <p:cNvSpPr/>
          <p:nvPr/>
        </p:nvSpPr>
        <p:spPr>
          <a:xfrm>
            <a:off x="5090468" y="4087625"/>
            <a:ext cx="74860" cy="7462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45" name="Ellips 44">
            <a:extLst>
              <a:ext uri="{FF2B5EF4-FFF2-40B4-BE49-F238E27FC236}">
                <a16:creationId xmlns:a16="http://schemas.microsoft.com/office/drawing/2014/main" id="{964193A4-39B3-80C7-B30F-C6491BB7E4C4}"/>
              </a:ext>
            </a:extLst>
          </p:cNvPr>
          <p:cNvSpPr/>
          <p:nvPr/>
        </p:nvSpPr>
        <p:spPr>
          <a:xfrm>
            <a:off x="5090189" y="2984615"/>
            <a:ext cx="74860" cy="746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cxnSp>
        <p:nvCxnSpPr>
          <p:cNvPr id="47" name="Rak koppling 46">
            <a:extLst>
              <a:ext uri="{FF2B5EF4-FFF2-40B4-BE49-F238E27FC236}">
                <a16:creationId xmlns:a16="http://schemas.microsoft.com/office/drawing/2014/main" id="{CCBD3C36-FA2C-BC02-222F-976D8EFB0505}"/>
              </a:ext>
            </a:extLst>
          </p:cNvPr>
          <p:cNvCxnSpPr/>
          <p:nvPr/>
        </p:nvCxnSpPr>
        <p:spPr>
          <a:xfrm>
            <a:off x="6794792" y="2486025"/>
            <a:ext cx="9358" cy="21050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8" name="textruta 47">
                <a:extLst>
                  <a:ext uri="{FF2B5EF4-FFF2-40B4-BE49-F238E27FC236}">
                    <a16:creationId xmlns:a16="http://schemas.microsoft.com/office/drawing/2014/main" id="{F04B5B23-FC1E-B9A4-77F7-8851463AC487}"/>
                  </a:ext>
                </a:extLst>
              </p:cNvPr>
              <p:cNvSpPr txBox="1"/>
              <p:nvPr/>
            </p:nvSpPr>
            <p:spPr>
              <a:xfrm>
                <a:off x="6709712" y="2796107"/>
                <a:ext cx="1032270" cy="70788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h</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−1</m:t>
                          </m:r>
                        </m:e>
                      </m:d>
                    </m:oMath>
                  </m:oMathPara>
                </a14:m>
                <a:endParaRPr lang="sv-SE" sz="2000" b="0" dirty="0"/>
              </a:p>
              <a:p>
                <a:pPr algn="l"/>
                <a:endParaRPr lang="sv-SE" sz="2000" dirty="0"/>
              </a:p>
            </p:txBody>
          </p:sp>
        </mc:Choice>
        <mc:Fallback xmlns="">
          <p:sp>
            <p:nvSpPr>
              <p:cNvPr id="48" name="textruta 47">
                <a:extLst>
                  <a:ext uri="{FF2B5EF4-FFF2-40B4-BE49-F238E27FC236}">
                    <a16:creationId xmlns:a16="http://schemas.microsoft.com/office/drawing/2014/main" id="{F04B5B23-FC1E-B9A4-77F7-8851463AC487}"/>
                  </a:ext>
                </a:extLst>
              </p:cNvPr>
              <p:cNvSpPr txBox="1">
                <a:spLocks noRot="1" noChangeAspect="1" noMove="1" noResize="1" noEditPoints="1" noAdjustHandles="1" noChangeArrowheads="1" noChangeShapeType="1" noTextEdit="1"/>
              </p:cNvSpPr>
              <p:nvPr/>
            </p:nvSpPr>
            <p:spPr>
              <a:xfrm>
                <a:off x="6709712" y="2796107"/>
                <a:ext cx="1032270" cy="707886"/>
              </a:xfrm>
              <a:prstGeom prst="rect">
                <a:avLst/>
              </a:prstGeom>
              <a:blipFill>
                <a:blip r:embed="rId7"/>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9" name="textruta 48">
                <a:extLst>
                  <a:ext uri="{FF2B5EF4-FFF2-40B4-BE49-F238E27FC236}">
                    <a16:creationId xmlns:a16="http://schemas.microsoft.com/office/drawing/2014/main" id="{E90E9170-7C4C-2E2E-42FF-87E335B66A1C}"/>
                  </a:ext>
                </a:extLst>
              </p:cNvPr>
              <p:cNvSpPr txBox="1"/>
              <p:nvPr/>
            </p:nvSpPr>
            <p:spPr>
              <a:xfrm>
                <a:off x="6808215" y="3912359"/>
                <a:ext cx="742500" cy="707886"/>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h</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1</m:t>
                          </m:r>
                        </m:e>
                      </m:d>
                    </m:oMath>
                  </m:oMathPara>
                </a14:m>
                <a:endParaRPr lang="sv-SE" sz="2000" b="0" dirty="0"/>
              </a:p>
              <a:p>
                <a:pPr algn="l"/>
                <a:endParaRPr lang="sv-SE" sz="2000" dirty="0"/>
              </a:p>
            </p:txBody>
          </p:sp>
        </mc:Choice>
        <mc:Fallback xmlns="">
          <p:sp>
            <p:nvSpPr>
              <p:cNvPr id="49" name="textruta 48">
                <a:extLst>
                  <a:ext uri="{FF2B5EF4-FFF2-40B4-BE49-F238E27FC236}">
                    <a16:creationId xmlns:a16="http://schemas.microsoft.com/office/drawing/2014/main" id="{E90E9170-7C4C-2E2E-42FF-87E335B66A1C}"/>
                  </a:ext>
                </a:extLst>
              </p:cNvPr>
              <p:cNvSpPr txBox="1">
                <a:spLocks noRot="1" noChangeAspect="1" noMove="1" noResize="1" noEditPoints="1" noAdjustHandles="1" noChangeArrowheads="1" noChangeShapeType="1" noTextEdit="1"/>
              </p:cNvSpPr>
              <p:nvPr/>
            </p:nvSpPr>
            <p:spPr>
              <a:xfrm>
                <a:off x="6808215" y="3912359"/>
                <a:ext cx="742500" cy="707886"/>
              </a:xfrm>
              <a:prstGeom prst="rect">
                <a:avLst/>
              </a:prstGeom>
              <a:blipFill>
                <a:blip r:embed="rId8"/>
                <a:stretch>
                  <a:fillRect/>
                </a:stretch>
              </a:blipFill>
            </p:spPr>
            <p:txBody>
              <a:bodyPr/>
              <a:lstStyle/>
              <a:p>
                <a:r>
                  <a:rPr lang="sv-SE">
                    <a:noFill/>
                  </a:rPr>
                  <a:t> </a:t>
                </a:r>
              </a:p>
            </p:txBody>
          </p:sp>
        </mc:Fallback>
      </mc:AlternateContent>
      <p:cxnSp>
        <p:nvCxnSpPr>
          <p:cNvPr id="52" name="Rak pilkoppling 51">
            <a:extLst>
              <a:ext uri="{FF2B5EF4-FFF2-40B4-BE49-F238E27FC236}">
                <a16:creationId xmlns:a16="http://schemas.microsoft.com/office/drawing/2014/main" id="{C0032C1B-FA3A-30CB-B831-350BCEF719BF}"/>
              </a:ext>
            </a:extLst>
          </p:cNvPr>
          <p:cNvCxnSpPr>
            <a:cxnSpLocks/>
          </p:cNvCxnSpPr>
          <p:nvPr/>
        </p:nvCxnSpPr>
        <p:spPr>
          <a:xfrm>
            <a:off x="8517584" y="3573430"/>
            <a:ext cx="2352368"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Rak pilkoppling 52">
            <a:extLst>
              <a:ext uri="{FF2B5EF4-FFF2-40B4-BE49-F238E27FC236}">
                <a16:creationId xmlns:a16="http://schemas.microsoft.com/office/drawing/2014/main" id="{93CDCAAF-678D-4905-40B8-A5BC4B5E686C}"/>
              </a:ext>
            </a:extLst>
          </p:cNvPr>
          <p:cNvCxnSpPr>
            <a:cxnSpLocks/>
          </p:cNvCxnSpPr>
          <p:nvPr/>
        </p:nvCxnSpPr>
        <p:spPr>
          <a:xfrm flipV="1">
            <a:off x="8777934" y="2447636"/>
            <a:ext cx="0" cy="196561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textruta 53">
            <a:extLst>
              <a:ext uri="{FF2B5EF4-FFF2-40B4-BE49-F238E27FC236}">
                <a16:creationId xmlns:a16="http://schemas.microsoft.com/office/drawing/2014/main" id="{AF9E8398-D32D-DCEF-A954-02E7850C2502}"/>
              </a:ext>
            </a:extLst>
          </p:cNvPr>
          <p:cNvSpPr txBox="1"/>
          <p:nvPr/>
        </p:nvSpPr>
        <p:spPr>
          <a:xfrm>
            <a:off x="10869952" y="3373375"/>
            <a:ext cx="816249" cy="400110"/>
          </a:xfrm>
          <a:prstGeom prst="rect">
            <a:avLst/>
          </a:prstGeom>
          <a:noFill/>
        </p:spPr>
        <p:txBody>
          <a:bodyPr wrap="none" rtlCol="0">
            <a:spAutoFit/>
          </a:bodyPr>
          <a:lstStyle/>
          <a:p>
            <a:pPr algn="l"/>
            <a:r>
              <a:rPr lang="sv-SE" sz="2000" dirty="0" err="1"/>
              <a:t>Time</a:t>
            </a:r>
            <a:endParaRPr lang="sv-SE" sz="2000" dirty="0"/>
          </a:p>
        </p:txBody>
      </p:sp>
      <p:sp>
        <p:nvSpPr>
          <p:cNvPr id="55" name="textruta 54">
            <a:extLst>
              <a:ext uri="{FF2B5EF4-FFF2-40B4-BE49-F238E27FC236}">
                <a16:creationId xmlns:a16="http://schemas.microsoft.com/office/drawing/2014/main" id="{E7A5C13C-7DE7-288C-4526-A53192562A1A}"/>
              </a:ext>
            </a:extLst>
          </p:cNvPr>
          <p:cNvSpPr txBox="1"/>
          <p:nvPr/>
        </p:nvSpPr>
        <p:spPr>
          <a:xfrm>
            <a:off x="8371252" y="2824788"/>
            <a:ext cx="348172" cy="400110"/>
          </a:xfrm>
          <a:prstGeom prst="rect">
            <a:avLst/>
          </a:prstGeom>
          <a:noFill/>
        </p:spPr>
        <p:txBody>
          <a:bodyPr wrap="none" rtlCol="0">
            <a:spAutoFit/>
          </a:bodyPr>
          <a:lstStyle/>
          <a:p>
            <a:pPr algn="l"/>
            <a:r>
              <a:rPr lang="sv-SE" sz="2000" dirty="0"/>
              <a:t>1</a:t>
            </a:r>
          </a:p>
        </p:txBody>
      </p:sp>
      <p:sp>
        <p:nvSpPr>
          <p:cNvPr id="56" name="textruta 55">
            <a:extLst>
              <a:ext uri="{FF2B5EF4-FFF2-40B4-BE49-F238E27FC236}">
                <a16:creationId xmlns:a16="http://schemas.microsoft.com/office/drawing/2014/main" id="{0E816A1F-0639-7675-C5F0-097247663493}"/>
              </a:ext>
            </a:extLst>
          </p:cNvPr>
          <p:cNvSpPr txBox="1"/>
          <p:nvPr/>
        </p:nvSpPr>
        <p:spPr>
          <a:xfrm>
            <a:off x="8312742" y="3921963"/>
            <a:ext cx="465192" cy="400110"/>
          </a:xfrm>
          <a:prstGeom prst="rect">
            <a:avLst/>
          </a:prstGeom>
          <a:noFill/>
        </p:spPr>
        <p:txBody>
          <a:bodyPr wrap="none" rtlCol="0">
            <a:spAutoFit/>
          </a:bodyPr>
          <a:lstStyle/>
          <a:p>
            <a:pPr algn="l"/>
            <a:r>
              <a:rPr lang="sv-SE" sz="2000" dirty="0"/>
              <a:t>-1</a:t>
            </a:r>
          </a:p>
        </p:txBody>
      </p:sp>
      <p:cxnSp>
        <p:nvCxnSpPr>
          <p:cNvPr id="57" name="Rak koppling 56">
            <a:extLst>
              <a:ext uri="{FF2B5EF4-FFF2-40B4-BE49-F238E27FC236}">
                <a16:creationId xmlns:a16="http://schemas.microsoft.com/office/drawing/2014/main" id="{087E360D-B233-29DB-1CFC-EAB730EAB121}"/>
              </a:ext>
            </a:extLst>
          </p:cNvPr>
          <p:cNvCxnSpPr>
            <a:cxnSpLocks/>
          </p:cNvCxnSpPr>
          <p:nvPr/>
        </p:nvCxnSpPr>
        <p:spPr>
          <a:xfrm>
            <a:off x="8739118" y="3024843"/>
            <a:ext cx="7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99EBF296-E5D8-4333-2FB2-C9D3A3BC1432}"/>
              </a:ext>
            </a:extLst>
          </p:cNvPr>
          <p:cNvCxnSpPr>
            <a:cxnSpLocks/>
          </p:cNvCxnSpPr>
          <p:nvPr/>
        </p:nvCxnSpPr>
        <p:spPr>
          <a:xfrm>
            <a:off x="8739118" y="4122702"/>
            <a:ext cx="7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62D7E4DF-89B1-5470-D8A9-F114F9073318}"/>
              </a:ext>
            </a:extLst>
          </p:cNvPr>
          <p:cNvSpPr/>
          <p:nvPr/>
        </p:nvSpPr>
        <p:spPr>
          <a:xfrm>
            <a:off x="10412097" y="2986848"/>
            <a:ext cx="74860" cy="7462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60" name="Ellips 59">
            <a:extLst>
              <a:ext uri="{FF2B5EF4-FFF2-40B4-BE49-F238E27FC236}">
                <a16:creationId xmlns:a16="http://schemas.microsoft.com/office/drawing/2014/main" id="{FC1C6B5E-B7CC-3B1E-5DE3-0109B3D875EA}"/>
              </a:ext>
            </a:extLst>
          </p:cNvPr>
          <p:cNvSpPr/>
          <p:nvPr/>
        </p:nvSpPr>
        <p:spPr>
          <a:xfrm>
            <a:off x="10412097" y="4085392"/>
            <a:ext cx="74860" cy="746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64" name="Ellips 63">
            <a:extLst>
              <a:ext uri="{FF2B5EF4-FFF2-40B4-BE49-F238E27FC236}">
                <a16:creationId xmlns:a16="http://schemas.microsoft.com/office/drawing/2014/main" id="{0A1AC1F7-82EA-AD26-3368-E043993EB33F}"/>
              </a:ext>
            </a:extLst>
          </p:cNvPr>
          <p:cNvSpPr/>
          <p:nvPr/>
        </p:nvSpPr>
        <p:spPr>
          <a:xfrm>
            <a:off x="8738821" y="4080819"/>
            <a:ext cx="74860" cy="7462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65" name="Ellips 64">
            <a:extLst>
              <a:ext uri="{FF2B5EF4-FFF2-40B4-BE49-F238E27FC236}">
                <a16:creationId xmlns:a16="http://schemas.microsoft.com/office/drawing/2014/main" id="{2A3F1C2B-CF6E-B40B-DD11-7926E07F245E}"/>
              </a:ext>
            </a:extLst>
          </p:cNvPr>
          <p:cNvSpPr/>
          <p:nvPr/>
        </p:nvSpPr>
        <p:spPr>
          <a:xfrm>
            <a:off x="8738821" y="2986527"/>
            <a:ext cx="74860" cy="746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cxnSp>
        <p:nvCxnSpPr>
          <p:cNvPr id="66" name="Rak koppling 65">
            <a:extLst>
              <a:ext uri="{FF2B5EF4-FFF2-40B4-BE49-F238E27FC236}">
                <a16:creationId xmlns:a16="http://schemas.microsoft.com/office/drawing/2014/main" id="{7269369E-32DA-E441-BA35-A1C89AE46930}"/>
              </a:ext>
            </a:extLst>
          </p:cNvPr>
          <p:cNvCxnSpPr/>
          <p:nvPr/>
        </p:nvCxnSpPr>
        <p:spPr>
          <a:xfrm>
            <a:off x="10449941" y="2486025"/>
            <a:ext cx="9358" cy="21050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7" name="textruta 66">
                <a:extLst>
                  <a:ext uri="{FF2B5EF4-FFF2-40B4-BE49-F238E27FC236}">
                    <a16:creationId xmlns:a16="http://schemas.microsoft.com/office/drawing/2014/main" id="{4A19CB36-9CDD-E323-D32A-634D0F352B9A}"/>
                  </a:ext>
                </a:extLst>
              </p:cNvPr>
              <p:cNvSpPr txBox="1"/>
              <p:nvPr/>
            </p:nvSpPr>
            <p:spPr>
              <a:xfrm>
                <a:off x="10364861" y="2796107"/>
                <a:ext cx="1032270" cy="70788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h</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−1</m:t>
                          </m:r>
                        </m:e>
                      </m:d>
                    </m:oMath>
                  </m:oMathPara>
                </a14:m>
                <a:endParaRPr lang="sv-SE" sz="2000" b="0" dirty="0"/>
              </a:p>
              <a:p>
                <a:pPr algn="l"/>
                <a:endParaRPr lang="sv-SE" sz="2000" dirty="0"/>
              </a:p>
            </p:txBody>
          </p:sp>
        </mc:Choice>
        <mc:Fallback xmlns="">
          <p:sp>
            <p:nvSpPr>
              <p:cNvPr id="67" name="textruta 66">
                <a:extLst>
                  <a:ext uri="{FF2B5EF4-FFF2-40B4-BE49-F238E27FC236}">
                    <a16:creationId xmlns:a16="http://schemas.microsoft.com/office/drawing/2014/main" id="{4A19CB36-9CDD-E323-D32A-634D0F352B9A}"/>
                  </a:ext>
                </a:extLst>
              </p:cNvPr>
              <p:cNvSpPr txBox="1">
                <a:spLocks noRot="1" noChangeAspect="1" noMove="1" noResize="1" noEditPoints="1" noAdjustHandles="1" noChangeArrowheads="1" noChangeShapeType="1" noTextEdit="1"/>
              </p:cNvSpPr>
              <p:nvPr/>
            </p:nvSpPr>
            <p:spPr>
              <a:xfrm>
                <a:off x="10364861" y="2796107"/>
                <a:ext cx="1032270" cy="707886"/>
              </a:xfrm>
              <a:prstGeom prst="rect">
                <a:avLst/>
              </a:prstGeom>
              <a:blipFill>
                <a:blip r:embed="rId9"/>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8" name="textruta 67">
                <a:extLst>
                  <a:ext uri="{FF2B5EF4-FFF2-40B4-BE49-F238E27FC236}">
                    <a16:creationId xmlns:a16="http://schemas.microsoft.com/office/drawing/2014/main" id="{61769D81-040B-7615-2191-B0599C6E8C51}"/>
                  </a:ext>
                </a:extLst>
              </p:cNvPr>
              <p:cNvSpPr txBox="1"/>
              <p:nvPr/>
            </p:nvSpPr>
            <p:spPr>
              <a:xfrm>
                <a:off x="10463364" y="3912359"/>
                <a:ext cx="742500" cy="707886"/>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h</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1</m:t>
                          </m:r>
                        </m:e>
                      </m:d>
                    </m:oMath>
                  </m:oMathPara>
                </a14:m>
                <a:endParaRPr lang="sv-SE" sz="2000" b="0" dirty="0"/>
              </a:p>
              <a:p>
                <a:pPr algn="l"/>
                <a:endParaRPr lang="sv-SE" sz="2000" dirty="0"/>
              </a:p>
            </p:txBody>
          </p:sp>
        </mc:Choice>
        <mc:Fallback xmlns="">
          <p:sp>
            <p:nvSpPr>
              <p:cNvPr id="68" name="textruta 67">
                <a:extLst>
                  <a:ext uri="{FF2B5EF4-FFF2-40B4-BE49-F238E27FC236}">
                    <a16:creationId xmlns:a16="http://schemas.microsoft.com/office/drawing/2014/main" id="{61769D81-040B-7615-2191-B0599C6E8C51}"/>
                  </a:ext>
                </a:extLst>
              </p:cNvPr>
              <p:cNvSpPr txBox="1">
                <a:spLocks noRot="1" noChangeAspect="1" noMove="1" noResize="1" noEditPoints="1" noAdjustHandles="1" noChangeArrowheads="1" noChangeShapeType="1" noTextEdit="1"/>
              </p:cNvSpPr>
              <p:nvPr/>
            </p:nvSpPr>
            <p:spPr>
              <a:xfrm>
                <a:off x="10463364" y="3912359"/>
                <a:ext cx="742500" cy="707886"/>
              </a:xfrm>
              <a:prstGeom prst="rect">
                <a:avLst/>
              </a:prstGeom>
              <a:blipFill>
                <a:blip r:embed="rId10"/>
                <a:stretch>
                  <a:fillRect/>
                </a:stretch>
              </a:blipFill>
            </p:spPr>
            <p:txBody>
              <a:bodyPr/>
              <a:lstStyle/>
              <a:p>
                <a:r>
                  <a:rPr lang="sv-SE">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72" name="Pennanteckning 71">
                <a:extLst>
                  <a:ext uri="{FF2B5EF4-FFF2-40B4-BE49-F238E27FC236}">
                    <a16:creationId xmlns:a16="http://schemas.microsoft.com/office/drawing/2014/main" id="{7B14A850-541C-D6A4-E861-D8667548FE39}"/>
                  </a:ext>
                </a:extLst>
              </p14:cNvPr>
              <p14:cNvContentPartPr/>
              <p14:nvPr/>
            </p14:nvContentPartPr>
            <p14:xfrm>
              <a:off x="8775435" y="3019185"/>
              <a:ext cx="1692720" cy="536760"/>
            </p14:xfrm>
          </p:contentPart>
        </mc:Choice>
        <mc:Fallback xmlns="">
          <p:pic>
            <p:nvPicPr>
              <p:cNvPr id="72" name="Pennanteckning 71">
                <a:extLst>
                  <a:ext uri="{FF2B5EF4-FFF2-40B4-BE49-F238E27FC236}">
                    <a16:creationId xmlns:a16="http://schemas.microsoft.com/office/drawing/2014/main" id="{7B14A850-541C-D6A4-E861-D8667548FE39}"/>
                  </a:ext>
                </a:extLst>
              </p:cNvPr>
              <p:cNvPicPr/>
              <p:nvPr/>
            </p:nvPicPr>
            <p:blipFill>
              <a:blip r:embed="rId12"/>
              <a:stretch>
                <a:fillRect/>
              </a:stretch>
            </p:blipFill>
            <p:spPr>
              <a:xfrm>
                <a:off x="8766795" y="3010545"/>
                <a:ext cx="17103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 name="Pennanteckning 74">
                <a:extLst>
                  <a:ext uri="{FF2B5EF4-FFF2-40B4-BE49-F238E27FC236}">
                    <a16:creationId xmlns:a16="http://schemas.microsoft.com/office/drawing/2014/main" id="{8BB952AA-FE89-AB9E-1379-62EDE0623041}"/>
                  </a:ext>
                </a:extLst>
              </p14:cNvPr>
              <p14:cNvContentPartPr/>
              <p14:nvPr/>
            </p14:nvContentPartPr>
            <p14:xfrm>
              <a:off x="8781915" y="3600225"/>
              <a:ext cx="1664280" cy="511560"/>
            </p14:xfrm>
          </p:contentPart>
        </mc:Choice>
        <mc:Fallback xmlns="">
          <p:pic>
            <p:nvPicPr>
              <p:cNvPr id="75" name="Pennanteckning 74">
                <a:extLst>
                  <a:ext uri="{FF2B5EF4-FFF2-40B4-BE49-F238E27FC236}">
                    <a16:creationId xmlns:a16="http://schemas.microsoft.com/office/drawing/2014/main" id="{8BB952AA-FE89-AB9E-1379-62EDE0623041}"/>
                  </a:ext>
                </a:extLst>
              </p:cNvPr>
              <p:cNvPicPr/>
              <p:nvPr/>
            </p:nvPicPr>
            <p:blipFill>
              <a:blip r:embed="rId14"/>
              <a:stretch>
                <a:fillRect/>
              </a:stretch>
            </p:blipFill>
            <p:spPr>
              <a:xfrm>
                <a:off x="8772915" y="3591225"/>
                <a:ext cx="1681920" cy="529200"/>
              </a:xfrm>
              <a:prstGeom prst="rect">
                <a:avLst/>
              </a:prstGeom>
            </p:spPr>
          </p:pic>
        </mc:Fallback>
      </mc:AlternateContent>
      <mc:AlternateContent xmlns:mc="http://schemas.openxmlformats.org/markup-compatibility/2006" xmlns:a14="http://schemas.microsoft.com/office/drawing/2010/main">
        <mc:Choice Requires="a14">
          <p:sp>
            <p:nvSpPr>
              <p:cNvPr id="78" name="Platshållare för innehåll 77">
                <a:extLst>
                  <a:ext uri="{FF2B5EF4-FFF2-40B4-BE49-F238E27FC236}">
                    <a16:creationId xmlns:a16="http://schemas.microsoft.com/office/drawing/2014/main" id="{769B7BE3-8702-BC9E-4822-6338850ED83E}"/>
                  </a:ext>
                </a:extLst>
              </p:cNvPr>
              <p:cNvSpPr>
                <a:spLocks noGrp="1"/>
              </p:cNvSpPr>
              <p:nvPr>
                <p:ph idx="1"/>
              </p:nvPr>
            </p:nvSpPr>
            <p:spPr>
              <a:xfrm>
                <a:off x="650196" y="1956550"/>
                <a:ext cx="4016838" cy="4032000"/>
              </a:xfrm>
            </p:spPr>
            <p:txBody>
              <a:bodyPr/>
              <a:lstStyle/>
              <a:p>
                <a:r>
                  <a:rPr lang="en-US" sz="1800" dirty="0">
                    <a:effectLst/>
                    <a:ea typeface="Calibri" panose="020F0502020204030204" pitchFamily="34" charset="0"/>
                  </a:rPr>
                  <a:t>Can an NODE learn any diffeomorphism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h</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𝑀</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1800" dirty="0">
                    <a:effectLst/>
                    <a:ea typeface="Times New Roman" panose="02020603050405020304" pitchFamily="18" charset="0"/>
                  </a:rPr>
                  <a:t>?</a:t>
                </a:r>
              </a:p>
              <a:p>
                <a:r>
                  <a:rPr lang="en-US" sz="1800" dirty="0">
                    <a:ea typeface="Times New Roman" panose="02020603050405020304" pitchFamily="18" charset="0"/>
                  </a:rPr>
                  <a:t>Nope. </a:t>
                </a:r>
                <a:r>
                  <a:rPr lang="en-US" sz="1800" dirty="0">
                    <a:ea typeface="Times New Roman" panose="02020603050405020304" pitchFamily="18" charset="0"/>
                    <a:sym typeface="Wingdings" panose="05000000000000000000" pitchFamily="2" charset="2"/>
                  </a:rPr>
                  <a:t></a:t>
                </a:r>
              </a:p>
              <a:p>
                <a:r>
                  <a:rPr lang="en-US" sz="1800" dirty="0">
                    <a:effectLst/>
                    <a:ea typeface="Times New Roman" panose="02020603050405020304" pitchFamily="18" charset="0"/>
                  </a:rPr>
                  <a:t>For example, consider the map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ℝ</m:t>
                    </m:r>
                    <m:r>
                      <a:rPr lang="en-US">
                        <a:latin typeface="Cambria Math" panose="02040503050406030204" pitchFamily="18" charset="0"/>
                      </a:rPr>
                      <m:t>→</m:t>
                    </m:r>
                    <m:r>
                      <a:rPr lang="en-US" i="1">
                        <a:latin typeface="Cambria Math" panose="02040503050406030204" pitchFamily="18" charset="0"/>
                      </a:rPr>
                      <m:t>ℝ</m:t>
                    </m:r>
                  </m:oMath>
                </a14:m>
                <a:r>
                  <a:rPr lang="sv-SE" dirty="0"/>
                  <a:t> </a:t>
                </a:r>
                <a:r>
                  <a:rPr lang="sv-SE" dirty="0" err="1"/>
                  <a:t>with</a:t>
                </a:r>
                <a:r>
                  <a:rPr lang="sv-SE" dirty="0"/>
                  <a:t> </a:t>
                </a:r>
                <a14:m>
                  <m:oMath xmlns:m="http://schemas.openxmlformats.org/officeDocument/2006/math">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−1</m:t>
                        </m:r>
                      </m:e>
                    </m:d>
                    <m:r>
                      <a:rPr lang="sv-SE" b="0" i="1" smtClean="0">
                        <a:latin typeface="Cambria Math" panose="02040503050406030204" pitchFamily="18" charset="0"/>
                      </a:rPr>
                      <m:t>=1</m:t>
                    </m:r>
                  </m:oMath>
                </a14:m>
                <a:r>
                  <a:rPr lang="sv-SE" dirty="0"/>
                  <a:t> and </a:t>
                </a:r>
                <a14:m>
                  <m:oMath xmlns:m="http://schemas.openxmlformats.org/officeDocument/2006/math">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1</m:t>
                        </m:r>
                      </m:e>
                    </m:d>
                    <m:r>
                      <a:rPr lang="sv-SE" b="0" i="1" smtClean="0">
                        <a:latin typeface="Cambria Math" panose="02040503050406030204" pitchFamily="18" charset="0"/>
                      </a:rPr>
                      <m:t>=−1.</m:t>
                    </m:r>
                  </m:oMath>
                </a14:m>
                <a:endParaRPr lang="sv-SE" b="0" dirty="0"/>
              </a:p>
              <a:p>
                <a:endParaRPr lang="sv-SE" dirty="0"/>
              </a:p>
              <a:p>
                <a:endParaRPr lang="sv-SE" dirty="0"/>
              </a:p>
            </p:txBody>
          </p:sp>
        </mc:Choice>
        <mc:Fallback xmlns="">
          <p:sp>
            <p:nvSpPr>
              <p:cNvPr id="78" name="Platshållare för innehåll 77">
                <a:extLst>
                  <a:ext uri="{FF2B5EF4-FFF2-40B4-BE49-F238E27FC236}">
                    <a16:creationId xmlns:a16="http://schemas.microsoft.com/office/drawing/2014/main" id="{769B7BE3-8702-BC9E-4822-6338850ED83E}"/>
                  </a:ext>
                </a:extLst>
              </p:cNvPr>
              <p:cNvSpPr>
                <a:spLocks noGrp="1" noRot="1" noChangeAspect="1" noMove="1" noResize="1" noEditPoints="1" noAdjustHandles="1" noChangeArrowheads="1" noChangeShapeType="1" noTextEdit="1"/>
              </p:cNvSpPr>
              <p:nvPr>
                <p:ph idx="1"/>
              </p:nvPr>
            </p:nvSpPr>
            <p:spPr>
              <a:xfrm>
                <a:off x="650196" y="1956550"/>
                <a:ext cx="4016838" cy="4032000"/>
              </a:xfrm>
              <a:blipFill>
                <a:blip r:embed="rId15"/>
                <a:stretch>
                  <a:fillRect l="-3338" t="-1967" r="-303"/>
                </a:stretch>
              </a:blipFill>
            </p:spPr>
            <p:txBody>
              <a:bodyPr/>
              <a:lstStyle/>
              <a:p>
                <a:r>
                  <a:rPr lang="sv-SE">
                    <a:noFill/>
                  </a:rPr>
                  <a:t> </a:t>
                </a:r>
              </a:p>
            </p:txBody>
          </p:sp>
        </mc:Fallback>
      </mc:AlternateContent>
      <p:sp>
        <p:nvSpPr>
          <p:cNvPr id="79" name="textruta 78">
            <a:extLst>
              <a:ext uri="{FF2B5EF4-FFF2-40B4-BE49-F238E27FC236}">
                <a16:creationId xmlns:a16="http://schemas.microsoft.com/office/drawing/2014/main" id="{330892FF-933D-B632-08B6-4E1E79ED9D98}"/>
              </a:ext>
            </a:extLst>
          </p:cNvPr>
          <p:cNvSpPr txBox="1"/>
          <p:nvPr/>
        </p:nvSpPr>
        <p:spPr>
          <a:xfrm>
            <a:off x="8312742" y="1926497"/>
            <a:ext cx="3040319" cy="400110"/>
          </a:xfrm>
          <a:prstGeom prst="rect">
            <a:avLst/>
          </a:prstGeom>
          <a:noFill/>
        </p:spPr>
        <p:txBody>
          <a:bodyPr wrap="none" rtlCol="0">
            <a:spAutoFit/>
          </a:bodyPr>
          <a:lstStyle/>
          <a:p>
            <a:pPr algn="l"/>
            <a:r>
              <a:rPr lang="sv-SE" sz="2000" dirty="0"/>
              <a:t>”Best approximation”:</a:t>
            </a:r>
          </a:p>
        </p:txBody>
      </p:sp>
    </p:spTree>
    <p:extLst>
      <p:ext uri="{BB962C8B-B14F-4D97-AF65-F5344CB8AC3E}">
        <p14:creationId xmlns:p14="http://schemas.microsoft.com/office/powerpoint/2010/main" val="15236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3"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2000" fill="hold"/>
                                        <p:tgtEl>
                                          <p:spTgt spid="39"/>
                                        </p:tgtEl>
                                        <p:attrNameLst>
                                          <p:attrName>drawProgress</p:attrName>
                                        </p:attrNameLst>
                                      </p:cBhvr>
                                      <p:tavLst>
                                        <p:tav tm="0">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3"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2000" fill="hold"/>
                                        <p:tgtEl>
                                          <p:spTgt spid="40"/>
                                        </p:tgtEl>
                                        <p:attrNameLst>
                                          <p:attrName>drawProgress</p:attrName>
                                        </p:attrNameLst>
                                      </p:cBhvr>
                                      <p:tavLst>
                                        <p:tav tm="0">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8"/>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8" grpId="0" animBg="1"/>
      <p:bldP spid="29" grpId="0" animBg="1"/>
      <p:bldP spid="41" grpId="0" animBg="1"/>
      <p:bldP spid="44" grpId="0" animBg="1"/>
      <p:bldP spid="45" grpId="0" animBg="1"/>
      <p:bldP spid="48" grpId="0"/>
      <p:bldP spid="49" grpId="0"/>
      <p:bldP spid="54" grpId="0"/>
      <p:bldP spid="55" grpId="0"/>
      <p:bldP spid="56" grpId="0"/>
      <p:bldP spid="59" grpId="0" animBg="1"/>
      <p:bldP spid="60" grpId="0" animBg="1"/>
      <p:bldP spid="64" grpId="0" animBg="1"/>
      <p:bldP spid="65" grpId="0" animBg="1"/>
      <p:bldP spid="67" grpId="0"/>
      <p:bldP spid="68" grpId="0"/>
      <p:bldP spid="78" grpId="0" uiExpand="1" build="p"/>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C7F82-17EE-32B1-D9A3-091E3DC090C4}"/>
              </a:ext>
            </a:extLst>
          </p:cNvPr>
          <p:cNvSpPr>
            <a:spLocks noGrp="1"/>
          </p:cNvSpPr>
          <p:nvPr>
            <p:ph type="title"/>
          </p:nvPr>
        </p:nvSpPr>
        <p:spPr/>
        <p:txBody>
          <a:bodyPr/>
          <a:lstStyle/>
          <a:p>
            <a:r>
              <a:rPr lang="sv-SE" dirty="0" err="1"/>
              <a:t>Augmentation</a:t>
            </a:r>
            <a:endParaRPr lang="sv-SE" dirty="0"/>
          </a:p>
        </p:txBody>
      </p:sp>
      <p:sp>
        <p:nvSpPr>
          <p:cNvPr id="3" name="Platshållare för innehåll 2">
            <a:extLst>
              <a:ext uri="{FF2B5EF4-FFF2-40B4-BE49-F238E27FC236}">
                <a16:creationId xmlns:a16="http://schemas.microsoft.com/office/drawing/2014/main" id="{DF543E57-7BE0-957B-9396-80AD143E5931}"/>
              </a:ext>
            </a:extLst>
          </p:cNvPr>
          <p:cNvSpPr>
            <a:spLocks noGrp="1"/>
          </p:cNvSpPr>
          <p:nvPr>
            <p:ph idx="1"/>
          </p:nvPr>
        </p:nvSpPr>
        <p:spPr>
          <a:xfrm>
            <a:off x="611998" y="2205295"/>
            <a:ext cx="5316360" cy="2447409"/>
          </a:xfrm>
        </p:spPr>
        <p:txBody>
          <a:bodyPr/>
          <a:lstStyle/>
          <a:p>
            <a:r>
              <a:rPr lang="sv-SE" dirty="0" err="1"/>
              <a:t>Issue</a:t>
            </a:r>
            <a:r>
              <a:rPr lang="sv-SE" dirty="0"/>
              <a:t>: the </a:t>
            </a:r>
            <a:r>
              <a:rPr lang="sv-SE" dirty="0" err="1"/>
              <a:t>trajectories</a:t>
            </a:r>
            <a:r>
              <a:rPr lang="sv-SE" dirty="0"/>
              <a:t> </a:t>
            </a:r>
            <a:r>
              <a:rPr lang="sv-SE" dirty="0" err="1"/>
              <a:t>of</a:t>
            </a:r>
            <a:r>
              <a:rPr lang="sv-SE" dirty="0"/>
              <a:t> ODE solutions </a:t>
            </a:r>
            <a:r>
              <a:rPr lang="sv-SE" dirty="0" err="1"/>
              <a:t>cannot</a:t>
            </a:r>
            <a:r>
              <a:rPr lang="sv-SE" dirty="0"/>
              <a:t> </a:t>
            </a:r>
            <a:r>
              <a:rPr lang="sv-SE" dirty="0" err="1"/>
              <a:t>intersect</a:t>
            </a:r>
            <a:r>
              <a:rPr lang="sv-SE" dirty="0"/>
              <a:t>.</a:t>
            </a:r>
          </a:p>
          <a:p>
            <a:r>
              <a:rPr lang="sv-SE" dirty="0" err="1"/>
              <a:t>Solved</a:t>
            </a:r>
            <a:r>
              <a:rPr lang="sv-SE" dirty="0"/>
              <a:t> by </a:t>
            </a:r>
            <a:r>
              <a:rPr lang="sv-SE" dirty="0" err="1"/>
              <a:t>aumentation</a:t>
            </a:r>
            <a:r>
              <a:rPr lang="sv-SE" dirty="0"/>
              <a:t>, i.e., </a:t>
            </a:r>
            <a:r>
              <a:rPr lang="sv-SE" dirty="0" err="1"/>
              <a:t>adding</a:t>
            </a:r>
            <a:r>
              <a:rPr lang="sv-SE" dirty="0"/>
              <a:t> </a:t>
            </a:r>
            <a:r>
              <a:rPr lang="sv-SE" dirty="0" err="1"/>
              <a:t>enough</a:t>
            </a:r>
            <a:r>
              <a:rPr lang="sv-SE" dirty="0"/>
              <a:t> extra dimensions so </a:t>
            </a:r>
            <a:r>
              <a:rPr lang="sv-SE" dirty="0" err="1"/>
              <a:t>that</a:t>
            </a:r>
            <a:r>
              <a:rPr lang="sv-SE" dirty="0"/>
              <a:t> the solution </a:t>
            </a:r>
            <a:r>
              <a:rPr lang="sv-SE" dirty="0" err="1"/>
              <a:t>curves</a:t>
            </a:r>
            <a:r>
              <a:rPr lang="sv-SE" dirty="0"/>
              <a:t> do not </a:t>
            </a:r>
            <a:r>
              <a:rPr lang="sv-SE" dirty="0" err="1"/>
              <a:t>intersect</a:t>
            </a:r>
            <a:r>
              <a:rPr lang="sv-SE" dirty="0"/>
              <a:t>. (Dupont et al., 2019)</a:t>
            </a:r>
          </a:p>
        </p:txBody>
      </p:sp>
      <p:sp>
        <p:nvSpPr>
          <p:cNvPr id="4" name="Platshållare för text 3">
            <a:extLst>
              <a:ext uri="{FF2B5EF4-FFF2-40B4-BE49-F238E27FC236}">
                <a16:creationId xmlns:a16="http://schemas.microsoft.com/office/drawing/2014/main" id="{2228AB7F-C6C1-8783-57BF-F33A902B1883}"/>
              </a:ext>
            </a:extLst>
          </p:cNvPr>
          <p:cNvSpPr>
            <a:spLocks noGrp="1"/>
          </p:cNvSpPr>
          <p:nvPr>
            <p:ph type="body" sz="quarter" idx="10"/>
          </p:nvPr>
        </p:nvSpPr>
        <p:spPr/>
        <p:txBody>
          <a:bodyPr/>
          <a:lstStyle/>
          <a:p>
            <a:r>
              <a:rPr lang="sv-SE" dirty="0"/>
              <a:t>Animation from: </a:t>
            </a:r>
            <a:r>
              <a:rPr lang="en-US" dirty="0">
                <a:hlinkClick r:id="rId3"/>
              </a:rPr>
              <a:t>GitHub - </a:t>
            </a:r>
            <a:r>
              <a:rPr lang="en-US" dirty="0" err="1">
                <a:hlinkClick r:id="rId3"/>
              </a:rPr>
              <a:t>EmilienDupont</a:t>
            </a:r>
            <a:r>
              <a:rPr lang="en-US" dirty="0">
                <a:hlinkClick r:id="rId3"/>
              </a:rPr>
              <a:t>/augmented-neural-odes: </a:t>
            </a:r>
            <a:r>
              <a:rPr lang="en-US" dirty="0" err="1">
                <a:hlinkClick r:id="rId3"/>
              </a:rPr>
              <a:t>Pytorch</a:t>
            </a:r>
            <a:r>
              <a:rPr lang="en-US" dirty="0">
                <a:hlinkClick r:id="rId3"/>
              </a:rPr>
              <a:t> implementation of Augmented Neural ODEs :sunflower:</a:t>
            </a:r>
            <a:endParaRPr lang="sv-SE" dirty="0"/>
          </a:p>
        </p:txBody>
      </p:sp>
      <p:pic>
        <p:nvPicPr>
          <p:cNvPr id="2050" name="Picture 2">
            <a:extLst>
              <a:ext uri="{FF2B5EF4-FFF2-40B4-BE49-F238E27FC236}">
                <a16:creationId xmlns:a16="http://schemas.microsoft.com/office/drawing/2014/main" id="{CA76768B-A39B-F744-7EE3-570BFD690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93101"/>
            <a:ext cx="4876800" cy="50673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4C8DBFA3-5A46-FBC7-22EC-5487ABC88B06}"/>
              </a:ext>
            </a:extLst>
          </p:cNvPr>
          <p:cNvSpPr/>
          <p:nvPr/>
        </p:nvSpPr>
        <p:spPr>
          <a:xfrm>
            <a:off x="6493243" y="769173"/>
            <a:ext cx="4783756" cy="30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Tree>
    <p:extLst>
      <p:ext uri="{BB962C8B-B14F-4D97-AF65-F5344CB8AC3E}">
        <p14:creationId xmlns:p14="http://schemas.microsoft.com/office/powerpoint/2010/main" val="27777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C7F82-17EE-32B1-D9A3-091E3DC090C4}"/>
              </a:ext>
            </a:extLst>
          </p:cNvPr>
          <p:cNvSpPr>
            <a:spLocks noGrp="1"/>
          </p:cNvSpPr>
          <p:nvPr>
            <p:ph type="title"/>
          </p:nvPr>
        </p:nvSpPr>
        <p:spPr/>
        <p:txBody>
          <a:bodyPr/>
          <a:lstStyle/>
          <a:p>
            <a:r>
              <a:rPr lang="sv-SE" dirty="0" err="1"/>
              <a:t>Augmentation</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DF543E57-7BE0-957B-9396-80AD143E5931}"/>
                  </a:ext>
                </a:extLst>
              </p:cNvPr>
              <p:cNvSpPr>
                <a:spLocks noGrp="1"/>
              </p:cNvSpPr>
              <p:nvPr>
                <p:ph idx="1"/>
              </p:nvPr>
            </p:nvSpPr>
            <p:spPr>
              <a:xfrm>
                <a:off x="611997" y="1715516"/>
                <a:ext cx="9490469" cy="4002238"/>
              </a:xfrm>
            </p:spPr>
            <p:txBody>
              <a:bodyPr/>
              <a:lstStyle/>
              <a:p>
                <a:r>
                  <a:rPr lang="sv-SE" dirty="0"/>
                  <a:t>Suppose </a:t>
                </a:r>
                <a14:m>
                  <m:oMath xmlns:m="http://schemas.openxmlformats.org/officeDocument/2006/math">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sSup>
                      <m:sSupPr>
                        <m:ctrlPr>
                          <a:rPr lang="sv-SE" b="0" i="1" smtClean="0">
                            <a:latin typeface="Cambria Math" panose="02040503050406030204" pitchFamily="18" charset="0"/>
                            <a:ea typeface="Cambria Math" panose="02040503050406030204" pitchFamily="18" charset="0"/>
                          </a:rPr>
                        </m:ctrlPr>
                      </m:sSupPr>
                      <m:e>
                        <m:r>
                          <a:rPr lang="sv-SE" b="0" i="1" smtClean="0">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𝑝</m:t>
                        </m:r>
                      </m:sup>
                    </m:sSup>
                  </m:oMath>
                </a14:m>
                <a:r>
                  <a:rPr lang="sv-SE" dirty="0"/>
                  <a:t> in</a:t>
                </a:r>
              </a:p>
              <a:p>
                <a:pPr marL="0" indent="0">
                  <a:buNone/>
                </a:pPr>
                <a14:m>
                  <m:oMathPara xmlns:m="http://schemas.openxmlformats.org/officeDocument/2006/math">
                    <m:oMathParaPr>
                      <m:jc m:val="centerGroup"/>
                    </m:oMathParaPr>
                    <m:oMath xmlns:m="http://schemas.openxmlformats.org/officeDocument/2006/math">
                      <m:f>
                        <m:fPr>
                          <m:ctrlPr>
                            <a:rPr lang="sv-SE" sz="2000" i="1" smtClean="0">
                              <a:solidFill>
                                <a:schemeClr val="tx1"/>
                              </a:solidFill>
                              <a:latin typeface="Cambria Math" panose="02040503050406030204" pitchFamily="18" charset="0"/>
                            </a:rPr>
                          </m:ctrlPr>
                        </m:fPr>
                        <m:num>
                          <m:r>
                            <a:rPr lang="sv-SE" sz="2000" b="0" i="1" smtClean="0">
                              <a:solidFill>
                                <a:schemeClr val="tx1"/>
                              </a:solidFill>
                              <a:latin typeface="Cambria Math" panose="02040503050406030204" pitchFamily="18" charset="0"/>
                            </a:rPr>
                            <m:t>𝑑𝑢</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num>
                        <m:den>
                          <m:r>
                            <a:rPr lang="sv-SE" sz="2000" b="0" i="1" smtClean="0">
                              <a:solidFill>
                                <a:schemeClr val="tx1"/>
                              </a:solidFill>
                              <a:latin typeface="Cambria Math" panose="02040503050406030204" pitchFamily="18" charset="0"/>
                            </a:rPr>
                            <m:t>𝑑𝑡</m:t>
                          </m:r>
                        </m:den>
                      </m:f>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𝑓</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𝑢</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𝑡</m:t>
                              </m:r>
                            </m:e>
                          </m:d>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ea typeface="Cambria Math" panose="02040503050406030204" pitchFamily="18" charset="0"/>
                            </a:rPr>
                            <m:t>𝜃</m:t>
                          </m:r>
                        </m:e>
                      </m:d>
                      <m:r>
                        <a:rPr lang="sv-SE" sz="2000" b="0" i="1" smtClean="0">
                          <a:solidFill>
                            <a:schemeClr val="tx1"/>
                          </a:solidFill>
                          <a:latin typeface="Cambria Math" panose="02040503050406030204" pitchFamily="18" charset="0"/>
                          <a:ea typeface="Cambria Math" panose="02040503050406030204" pitchFamily="18" charset="0"/>
                        </a:rPr>
                        <m:t>.</m:t>
                      </m:r>
                    </m:oMath>
                  </m:oMathPara>
                </a14:m>
                <a:endParaRPr lang="sv-SE" dirty="0"/>
              </a:p>
              <a:p>
                <a:pPr marL="0" indent="0">
                  <a:buNone/>
                </a:pPr>
                <a:r>
                  <a:rPr lang="sv-SE" dirty="0"/>
                  <a:t>The space on </a:t>
                </a:r>
                <a:r>
                  <a:rPr lang="sv-SE" dirty="0" err="1"/>
                  <a:t>which</a:t>
                </a:r>
                <a:r>
                  <a:rPr lang="sv-SE" dirty="0"/>
                  <a:t> the ODE is </a:t>
                </a:r>
                <a:r>
                  <a:rPr lang="sv-SE" dirty="0" err="1"/>
                  <a:t>solved</a:t>
                </a:r>
                <a:r>
                  <a:rPr lang="sv-SE" dirty="0"/>
                  <a:t> </a:t>
                </a:r>
                <a:r>
                  <a:rPr lang="sv-SE" dirty="0" err="1"/>
                  <a:t>can</a:t>
                </a:r>
                <a:r>
                  <a:rPr lang="sv-SE" dirty="0"/>
                  <a:t> be </a:t>
                </a:r>
                <a:r>
                  <a:rPr lang="sv-SE" dirty="0" err="1"/>
                  <a:t>augmented</a:t>
                </a:r>
                <a:r>
                  <a:rPr lang="sv-SE" dirty="0"/>
                  <a:t> from </a:t>
                </a:r>
                <a14:m>
                  <m:oMath xmlns:m="http://schemas.openxmlformats.org/officeDocument/2006/math">
                    <m:sSup>
                      <m:sSupPr>
                        <m:ctrlPr>
                          <a:rPr lang="sv-SE" b="0" i="1" smtClean="0">
                            <a:latin typeface="Cambria Math" panose="02040503050406030204" pitchFamily="18" charset="0"/>
                            <a:ea typeface="Cambria Math" panose="02040503050406030204" pitchFamily="18" charset="0"/>
                          </a:rPr>
                        </m:ctrlPr>
                      </m:sSupPr>
                      <m:e>
                        <m:r>
                          <a:rPr lang="sv-SE" b="0" i="1" smtClean="0">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𝑝</m:t>
                        </m:r>
                      </m:sup>
                    </m:sSup>
                  </m:oMath>
                </a14:m>
                <a:r>
                  <a:rPr lang="sv-SE" dirty="0"/>
                  <a:t> to </a:t>
                </a:r>
                <a14:m>
                  <m:oMath xmlns:m="http://schemas.openxmlformats.org/officeDocument/2006/math">
                    <m:sSup>
                      <m:sSupPr>
                        <m:ctrlPr>
                          <a:rPr lang="sv-SE" i="1">
                            <a:latin typeface="Cambria Math" panose="02040503050406030204" pitchFamily="18" charset="0"/>
                            <a:ea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i="1">
                            <a:latin typeface="Cambria Math" panose="02040503050406030204" pitchFamily="18" charset="0"/>
                            <a:ea typeface="Cambria Math" panose="02040503050406030204" pitchFamily="18" charset="0"/>
                          </a:rPr>
                          <m:t>𝑝</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𝑞</m:t>
                        </m:r>
                      </m:sup>
                    </m:sSup>
                  </m:oMath>
                </a14:m>
                <a:r>
                  <a:rPr lang="sv-SE" dirty="0"/>
                  <a:t> by </a:t>
                </a:r>
                <a:r>
                  <a:rPr lang="sv-SE" dirty="0" err="1"/>
                  <a:t>letting</a:t>
                </a:r>
                <a:r>
                  <a:rPr lang="sv-SE" dirty="0"/>
                  <a:t> </a:t>
                </a:r>
                <a14:m>
                  <m:oMath xmlns:m="http://schemas.openxmlformats.org/officeDocument/2006/math">
                    <m:sSup>
                      <m:sSupPr>
                        <m:ctrlPr>
                          <a:rPr lang="sv-SE" i="1">
                            <a:latin typeface="Cambria Math" panose="02040503050406030204" pitchFamily="18" charset="0"/>
                            <a:ea typeface="Cambria Math" panose="02040503050406030204" pitchFamily="18" charset="0"/>
                          </a:rPr>
                        </m:ctrlPr>
                      </m:sSupPr>
                      <m:e>
                        <m:r>
                          <a:rPr lang="sv-SE" b="0" i="1" smtClean="0">
                            <a:latin typeface="Cambria Math" panose="02040503050406030204" pitchFamily="18" charset="0"/>
                            <a:ea typeface="Cambria Math" panose="02040503050406030204" pitchFamily="18" charset="0"/>
                          </a:rPr>
                          <m:t>𝑎</m:t>
                        </m:r>
                        <m:d>
                          <m:dPr>
                            <m:ctrlPr>
                              <a:rPr lang="sv-SE" i="1">
                                <a:latin typeface="Cambria Math" panose="02040503050406030204" pitchFamily="18" charset="0"/>
                              </a:rPr>
                            </m:ctrlPr>
                          </m:dPr>
                          <m:e>
                            <m:r>
                              <a:rPr lang="sv-SE" i="1">
                                <a:latin typeface="Cambria Math" panose="02040503050406030204" pitchFamily="18" charset="0"/>
                              </a:rPr>
                              <m:t>𝑡</m:t>
                            </m:r>
                          </m:e>
                        </m:d>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𝑞</m:t>
                        </m:r>
                      </m:sup>
                    </m:sSup>
                  </m:oMath>
                </a14:m>
                <a:r>
                  <a:rPr lang="sv-SE" dirty="0"/>
                  <a:t> and</a:t>
                </a:r>
              </a:p>
              <a:p>
                <a:pPr marL="0" indent="0">
                  <a:buNone/>
                </a:pPr>
                <a14:m>
                  <m:oMathPara xmlns:m="http://schemas.openxmlformats.org/officeDocument/2006/math">
                    <m:oMathParaPr>
                      <m:jc m:val="centerGroup"/>
                    </m:oMathParaPr>
                    <m:oMath xmlns:m="http://schemas.openxmlformats.org/officeDocument/2006/math">
                      <m:f>
                        <m:fPr>
                          <m:ctrlPr>
                            <a:rPr lang="sv-SE" sz="2000" i="1" smtClean="0">
                              <a:solidFill>
                                <a:schemeClr val="tx1"/>
                              </a:solidFill>
                              <a:latin typeface="Cambria Math" panose="02040503050406030204" pitchFamily="18" charset="0"/>
                            </a:rPr>
                          </m:ctrlPr>
                        </m:fPr>
                        <m:num>
                          <m:r>
                            <a:rPr lang="sv-SE" sz="2000" b="0" i="1" smtClean="0">
                              <a:solidFill>
                                <a:schemeClr val="tx1"/>
                              </a:solidFill>
                              <a:latin typeface="Cambria Math" panose="02040503050406030204" pitchFamily="18" charset="0"/>
                            </a:rPr>
                            <m:t>𝑑</m:t>
                          </m:r>
                        </m:num>
                        <m:den>
                          <m:r>
                            <a:rPr lang="sv-SE" sz="2000" b="0" i="1" smtClean="0">
                              <a:solidFill>
                                <a:schemeClr val="tx1"/>
                              </a:solidFill>
                              <a:latin typeface="Cambria Math" panose="02040503050406030204" pitchFamily="18" charset="0"/>
                            </a:rPr>
                            <m:t>𝑑𝑡</m:t>
                          </m:r>
                        </m:den>
                      </m:f>
                      <m:d>
                        <m:dPr>
                          <m:begChr m:val="["/>
                          <m:endChr m:val="]"/>
                          <m:ctrlPr>
                            <a:rPr lang="sv-SE" i="1">
                              <a:latin typeface="Cambria Math" panose="02040503050406030204" pitchFamily="18" charset="0"/>
                            </a:rPr>
                          </m:ctrlPr>
                        </m:dPr>
                        <m:e>
                          <m:r>
                            <a:rPr lang="sv-SE" i="1">
                              <a:latin typeface="Cambria Math" panose="02040503050406030204" pitchFamily="18" charset="0"/>
                            </a:rPr>
                            <m:t>𝑢</m:t>
                          </m:r>
                          <m:d>
                            <m:dPr>
                              <m:ctrlPr>
                                <a:rPr lang="sv-SE" i="1">
                                  <a:latin typeface="Cambria Math" panose="02040503050406030204" pitchFamily="18" charset="0"/>
                                </a:rPr>
                              </m:ctrlPr>
                            </m:dPr>
                            <m:e>
                              <m:r>
                                <a:rPr lang="sv-SE" i="1">
                                  <a:latin typeface="Cambria Math" panose="02040503050406030204" pitchFamily="18" charset="0"/>
                                </a:rPr>
                                <m:t>𝑡</m:t>
                              </m:r>
                            </m:e>
                          </m:d>
                          <m:r>
                            <a:rPr lang="sv-SE" i="1">
                              <a:latin typeface="Cambria Math" panose="02040503050406030204" pitchFamily="18" charset="0"/>
                            </a:rPr>
                            <m:t>,</m:t>
                          </m:r>
                          <m:r>
                            <a:rPr lang="sv-SE" i="1">
                              <a:latin typeface="Cambria Math" panose="02040503050406030204" pitchFamily="18" charset="0"/>
                            </a:rPr>
                            <m:t>𝑎</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e>
                      </m:d>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𝑓</m:t>
                      </m:r>
                      <m:d>
                        <m:dPr>
                          <m:ctrlPr>
                            <a:rPr lang="sv-SE" sz="2000" b="0" i="1" smtClean="0">
                              <a:solidFill>
                                <a:schemeClr val="tx1"/>
                              </a:solidFill>
                              <a:latin typeface="Cambria Math" panose="02040503050406030204" pitchFamily="18" charset="0"/>
                            </a:rPr>
                          </m:ctrlPr>
                        </m:dPr>
                        <m:e>
                          <m:d>
                            <m:dPr>
                              <m:begChr m:val="["/>
                              <m:endChr m:val="]"/>
                              <m:ctrlPr>
                                <a:rPr lang="sv-SE" i="1">
                                  <a:latin typeface="Cambria Math" panose="02040503050406030204" pitchFamily="18" charset="0"/>
                                </a:rPr>
                              </m:ctrlPr>
                            </m:dPr>
                            <m:e>
                              <m:r>
                                <a:rPr lang="sv-SE" i="1">
                                  <a:latin typeface="Cambria Math" panose="02040503050406030204" pitchFamily="18" charset="0"/>
                                </a:rPr>
                                <m:t>𝑢</m:t>
                              </m:r>
                              <m:d>
                                <m:dPr>
                                  <m:ctrlPr>
                                    <a:rPr lang="sv-SE" i="1">
                                      <a:latin typeface="Cambria Math" panose="02040503050406030204" pitchFamily="18" charset="0"/>
                                    </a:rPr>
                                  </m:ctrlPr>
                                </m:dPr>
                                <m:e>
                                  <m:r>
                                    <a:rPr lang="sv-SE" i="1">
                                      <a:latin typeface="Cambria Math" panose="02040503050406030204" pitchFamily="18" charset="0"/>
                                    </a:rPr>
                                    <m:t>𝑡</m:t>
                                  </m:r>
                                </m:e>
                              </m:d>
                              <m:r>
                                <a:rPr lang="sv-SE" i="1">
                                  <a:latin typeface="Cambria Math" panose="02040503050406030204" pitchFamily="18" charset="0"/>
                                </a:rPr>
                                <m:t>,</m:t>
                              </m:r>
                              <m:r>
                                <a:rPr lang="sv-SE" i="1">
                                  <a:latin typeface="Cambria Math" panose="02040503050406030204" pitchFamily="18" charset="0"/>
                                </a:rPr>
                                <m:t>𝑎</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e>
                          </m:d>
                          <m:r>
                            <a:rPr lang="sv-SE" b="0" i="1" smtClean="0">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ea typeface="Cambria Math" panose="02040503050406030204" pitchFamily="18" charset="0"/>
                            </a:rPr>
                            <m:t>𝜃</m:t>
                          </m:r>
                        </m:e>
                      </m:d>
                      <m:r>
                        <a:rPr lang="sv-SE" sz="2000" b="0" i="1" smtClean="0">
                          <a:solidFill>
                            <a:schemeClr val="tx1"/>
                          </a:solidFill>
                          <a:latin typeface="Cambria Math" panose="02040503050406030204" pitchFamily="18" charset="0"/>
                          <a:ea typeface="Cambria Math" panose="02040503050406030204" pitchFamily="18" charset="0"/>
                        </a:rPr>
                        <m:t>.</m:t>
                      </m:r>
                    </m:oMath>
                  </m:oMathPara>
                </a14:m>
                <a:endParaRPr lang="sv-SE" dirty="0"/>
              </a:p>
              <a:p>
                <a:pPr marL="0" indent="0">
                  <a:buNone/>
                </a:pPr>
                <a:r>
                  <a:rPr lang="sv-SE" dirty="0"/>
                  <a:t>(Dupont et al., 2019)</a:t>
                </a:r>
              </a:p>
              <a:p>
                <a:r>
                  <a:rPr lang="sv-SE" dirty="0"/>
                  <a:t>Any </a:t>
                </a:r>
                <a:r>
                  <a:rPr lang="sv-SE" dirty="0" err="1"/>
                  <a:t>diffeomorphism</a:t>
                </a:r>
                <a:r>
                  <a:rPr lang="sv-SE" dirty="0"/>
                  <a:t> </a:t>
                </a:r>
                <a14:m>
                  <m:oMath xmlns:m="http://schemas.openxmlformats.org/officeDocument/2006/math">
                    <m:r>
                      <a:rPr lang="sv-SE" b="0" i="1" smtClean="0">
                        <a:latin typeface="Cambria Math" panose="02040503050406030204" pitchFamily="18" charset="0"/>
                      </a:rPr>
                      <m:t>h</m:t>
                    </m:r>
                    <m:r>
                      <a:rPr lang="sv-SE" b="0" i="1" smtClean="0">
                        <a:latin typeface="Cambria Math" panose="02040503050406030204" pitchFamily="18" charset="0"/>
                      </a:rPr>
                      <m:t>:</m:t>
                    </m:r>
                    <m:sSup>
                      <m:sSupPr>
                        <m:ctrlPr>
                          <a:rPr lang="sv-SE" b="0" i="1" smtClean="0">
                            <a:latin typeface="Cambria Math" panose="02040503050406030204" pitchFamily="18" charset="0"/>
                          </a:rPr>
                        </m:ctrlPr>
                      </m:sSupPr>
                      <m:e>
                        <m:r>
                          <a:rPr lang="sv-SE" b="0" i="1" smtClean="0">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rPr>
                          <m:t>𝑝</m:t>
                        </m:r>
                      </m:sup>
                    </m:sSup>
                    <m:r>
                      <a:rPr lang="sv-SE" b="0" i="1" smtClean="0">
                        <a:latin typeface="Cambria Math" panose="02040503050406030204" pitchFamily="18" charset="0"/>
                        <a:ea typeface="Cambria Math" panose="02040503050406030204" pitchFamily="18" charset="0"/>
                      </a:rPr>
                      <m:t>→</m:t>
                    </m:r>
                    <m:sSup>
                      <m:sSupPr>
                        <m:ctrlPr>
                          <a:rPr lang="sv-SE" i="1">
                            <a:latin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i="1">
                            <a:latin typeface="Cambria Math" panose="02040503050406030204" pitchFamily="18" charset="0"/>
                          </a:rPr>
                          <m:t>𝑝</m:t>
                        </m:r>
                      </m:sup>
                    </m:sSup>
                  </m:oMath>
                </a14:m>
                <a:r>
                  <a:rPr lang="sv-SE" dirty="0"/>
                  <a:t> </a:t>
                </a:r>
                <a:r>
                  <a:rPr lang="sv-SE" dirty="0" err="1"/>
                  <a:t>can</a:t>
                </a:r>
                <a:r>
                  <a:rPr lang="sv-SE" dirty="0"/>
                  <a:t> be </a:t>
                </a:r>
                <a:r>
                  <a:rPr lang="sv-SE" dirty="0" err="1"/>
                  <a:t>approximated</a:t>
                </a:r>
                <a:r>
                  <a:rPr lang="sv-SE" dirty="0"/>
                  <a:t> by an </a:t>
                </a:r>
                <a:r>
                  <a:rPr lang="sv-SE" dirty="0" err="1"/>
                  <a:t>augmented</a:t>
                </a:r>
                <a:r>
                  <a:rPr lang="sv-SE" dirty="0"/>
                  <a:t> neural ODE on </a:t>
                </a:r>
                <a14:m>
                  <m:oMath xmlns:m="http://schemas.openxmlformats.org/officeDocument/2006/math">
                    <m:sSup>
                      <m:sSupPr>
                        <m:ctrlPr>
                          <a:rPr lang="sv-SE" i="1">
                            <a:latin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2</m:t>
                        </m:r>
                        <m:r>
                          <a:rPr lang="sv-SE" i="1">
                            <a:latin typeface="Cambria Math" panose="02040503050406030204" pitchFamily="18" charset="0"/>
                          </a:rPr>
                          <m:t>𝑝</m:t>
                        </m:r>
                      </m:sup>
                    </m:sSup>
                  </m:oMath>
                </a14:m>
                <a:r>
                  <a:rPr lang="sv-SE" dirty="0"/>
                  <a:t>. (Zhang et al., 2020)</a:t>
                </a:r>
              </a:p>
            </p:txBody>
          </p:sp>
        </mc:Choice>
        <mc:Fallback xmlns="">
          <p:sp>
            <p:nvSpPr>
              <p:cNvPr id="3" name="Platshållare för innehåll 2">
                <a:extLst>
                  <a:ext uri="{FF2B5EF4-FFF2-40B4-BE49-F238E27FC236}">
                    <a16:creationId xmlns:a16="http://schemas.microsoft.com/office/drawing/2014/main" id="{DF543E57-7BE0-957B-9396-80AD143E5931}"/>
                  </a:ext>
                </a:extLst>
              </p:cNvPr>
              <p:cNvSpPr>
                <a:spLocks noGrp="1" noRot="1" noChangeAspect="1" noMove="1" noResize="1" noEditPoints="1" noAdjustHandles="1" noChangeArrowheads="1" noChangeShapeType="1" noTextEdit="1"/>
              </p:cNvSpPr>
              <p:nvPr>
                <p:ph idx="1"/>
              </p:nvPr>
            </p:nvSpPr>
            <p:spPr>
              <a:xfrm>
                <a:off x="611997" y="1715516"/>
                <a:ext cx="9490469" cy="4002238"/>
              </a:xfrm>
              <a:blipFill>
                <a:blip r:embed="rId3"/>
                <a:stretch>
                  <a:fillRect l="-1606" t="-1979"/>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2228AB7F-C6C1-8783-57BF-F33A902B188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7461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D914C-5C1B-CDA2-669A-C9F81DF14214}"/>
              </a:ext>
            </a:extLst>
          </p:cNvPr>
          <p:cNvSpPr>
            <a:spLocks noGrp="1"/>
          </p:cNvSpPr>
          <p:nvPr>
            <p:ph type="title"/>
          </p:nvPr>
        </p:nvSpPr>
        <p:spPr/>
        <p:txBody>
          <a:bodyPr/>
          <a:lstStyle/>
          <a:p>
            <a:r>
              <a:rPr lang="sv-SE" dirty="0"/>
              <a:t>Main </a:t>
            </a:r>
            <a:r>
              <a:rPr lang="sv-SE" dirty="0" err="1"/>
              <a:t>Idea</a:t>
            </a:r>
            <a:endParaRPr lang="sv-SE" dirty="0"/>
          </a:p>
        </p:txBody>
      </p:sp>
      <p:sp>
        <p:nvSpPr>
          <p:cNvPr id="4" name="Platshållare för text 3">
            <a:extLst>
              <a:ext uri="{FF2B5EF4-FFF2-40B4-BE49-F238E27FC236}">
                <a16:creationId xmlns:a16="http://schemas.microsoft.com/office/drawing/2014/main" id="{B688E6C3-927E-6DEF-29E7-8C09C05F35F5}"/>
              </a:ext>
            </a:extLst>
          </p:cNvPr>
          <p:cNvSpPr>
            <a:spLocks noGrp="1"/>
          </p:cNvSpPr>
          <p:nvPr>
            <p:ph type="body" sz="quarter" idx="10"/>
          </p:nvPr>
        </p:nvSpPr>
        <p:spPr/>
        <p:txBody>
          <a:bodyPr/>
          <a:lstStyle/>
          <a:p>
            <a:endParaRPr lang="sv-SE" dirty="0"/>
          </a:p>
        </p:txBody>
      </p:sp>
      <mc:AlternateContent xmlns:mc="http://schemas.openxmlformats.org/markup-compatibility/2006" xmlns:a14="http://schemas.microsoft.com/office/drawing/2010/main">
        <mc:Choice Requires="a14">
          <p:sp>
            <p:nvSpPr>
              <p:cNvPr id="10" name="Platshållare för innehåll 9">
                <a:extLst>
                  <a:ext uri="{FF2B5EF4-FFF2-40B4-BE49-F238E27FC236}">
                    <a16:creationId xmlns:a16="http://schemas.microsoft.com/office/drawing/2014/main" id="{E6A2C49A-EEA1-4F6A-38D5-DCF2A7EAA6E8}"/>
                  </a:ext>
                </a:extLst>
              </p:cNvPr>
              <p:cNvSpPr>
                <a:spLocks noGrp="1"/>
              </p:cNvSpPr>
              <p:nvPr>
                <p:ph idx="1"/>
              </p:nvPr>
            </p:nvSpPr>
            <p:spPr>
              <a:xfrm>
                <a:off x="612000" y="1620000"/>
                <a:ext cx="5891630" cy="4041660"/>
              </a:xfrm>
            </p:spPr>
            <p:txBody>
              <a:bodyPr/>
              <a:lstStyle/>
              <a:p>
                <a:r>
                  <a:rPr lang="sv-SE" dirty="0"/>
                  <a:t>Let </a:t>
                </a:r>
                <a14:m>
                  <m:oMath xmlns:m="http://schemas.openxmlformats.org/officeDocument/2006/math">
                    <m:r>
                      <a:rPr lang="sv-SE" b="0" i="1" smtClean="0">
                        <a:latin typeface="Cambria Math" panose="02040503050406030204" pitchFamily="18" charset="0"/>
                      </a:rPr>
                      <m:t>h</m:t>
                    </m:r>
                  </m:oMath>
                </a14:m>
                <a:r>
                  <a:rPr lang="sv-SE" dirty="0"/>
                  <a:t> be a </a:t>
                </a:r>
                <a:r>
                  <a:rPr lang="sv-SE" dirty="0" err="1"/>
                  <a:t>diffeomorphism</a:t>
                </a:r>
                <a:r>
                  <a:rPr lang="sv-SE" dirty="0"/>
                  <a:t> on a </a:t>
                </a:r>
                <a:r>
                  <a:rPr lang="sv-SE" dirty="0" err="1"/>
                  <a:t>path-connected</a:t>
                </a:r>
                <a:r>
                  <a:rPr lang="sv-SE" dirty="0"/>
                  <a:t> </a:t>
                </a:r>
                <a:r>
                  <a:rPr lang="sv-SE" dirty="0" err="1"/>
                  <a:t>manifold</a:t>
                </a:r>
                <a:r>
                  <a:rPr lang="sv-SE" dirty="0"/>
                  <a:t> </a:t>
                </a:r>
                <a14:m>
                  <m:oMath xmlns:m="http://schemas.openxmlformats.org/officeDocument/2006/math">
                    <m:r>
                      <a:rPr lang="sv-SE" b="0" i="1" smtClean="0">
                        <a:latin typeface="Cambria Math" panose="02040503050406030204" pitchFamily="18" charset="0"/>
                      </a:rPr>
                      <m:t>𝑀</m:t>
                    </m:r>
                  </m:oMath>
                </a14:m>
                <a:r>
                  <a:rPr lang="sv-SE" dirty="0"/>
                  <a:t>.</a:t>
                </a:r>
              </a:p>
              <a:p>
                <a:r>
                  <a:rPr lang="sv-SE" dirty="0" err="1"/>
                  <a:t>Suppose</a:t>
                </a:r>
                <a:r>
                  <a:rPr lang="sv-SE" dirty="0"/>
                  <a:t> </a:t>
                </a:r>
                <a:r>
                  <a:rPr lang="sv-SE" dirty="0" err="1"/>
                  <a:t>that</a:t>
                </a:r>
                <a:r>
                  <a:rPr lang="sv-SE" dirty="0"/>
                  <a:t> </a:t>
                </a:r>
                <a:r>
                  <a:rPr lang="sv-SE" dirty="0" err="1"/>
                  <a:t>curves</a:t>
                </a:r>
                <a:r>
                  <a:rPr lang="sv-SE" dirty="0"/>
                  <a:t> </a:t>
                </a:r>
                <a14:m>
                  <m:oMath xmlns:m="http://schemas.openxmlformats.org/officeDocument/2006/math">
                    <m:r>
                      <a:rPr lang="sv-SE" b="0" i="1" smtClean="0">
                        <a:latin typeface="Cambria Math" panose="02040503050406030204" pitchFamily="18" charset="0"/>
                      </a:rPr>
                      <m:t>𝑝</m:t>
                    </m:r>
                    <m:r>
                      <a:rPr lang="en-US">
                        <a:latin typeface="Cambria Math" panose="02040503050406030204" pitchFamily="18" charset="0"/>
                      </a:rPr>
                      <m:t>↦</m:t>
                    </m:r>
                    <m:r>
                      <a:rPr lang="sv-SE" b="0" i="1" smtClean="0">
                        <a:latin typeface="Cambria Math" panose="02040503050406030204" pitchFamily="18" charset="0"/>
                      </a:rPr>
                      <m:t>h</m:t>
                    </m:r>
                    <m:r>
                      <a:rPr lang="sv-SE" b="0" i="1" smtClean="0">
                        <a:latin typeface="Cambria Math" panose="02040503050406030204" pitchFamily="18" charset="0"/>
                      </a:rPr>
                      <m:t>(</m:t>
                    </m:r>
                    <m:r>
                      <a:rPr lang="sv-SE" b="0" i="1" smtClean="0">
                        <a:latin typeface="Cambria Math" panose="02040503050406030204" pitchFamily="18" charset="0"/>
                      </a:rPr>
                      <m:t>𝑝</m:t>
                    </m:r>
                    <m:r>
                      <a:rPr lang="sv-SE" b="0" i="1" smtClean="0">
                        <a:latin typeface="Cambria Math" panose="02040503050406030204" pitchFamily="18" charset="0"/>
                      </a:rPr>
                      <m:t>)</m:t>
                    </m:r>
                  </m:oMath>
                </a14:m>
                <a:r>
                  <a:rPr lang="sv-SE" dirty="0"/>
                  <a:t> and </a:t>
                </a:r>
                <a14:m>
                  <m:oMath xmlns:m="http://schemas.openxmlformats.org/officeDocument/2006/math">
                    <m:r>
                      <a:rPr lang="sv-SE" sz="1800" b="0" i="1" smtClean="0">
                        <a:latin typeface="Cambria Math" panose="02040503050406030204" pitchFamily="18" charset="0"/>
                      </a:rPr>
                      <m:t>𝑞</m:t>
                    </m:r>
                    <m:r>
                      <a:rPr lang="en-US" sz="1800">
                        <a:latin typeface="Cambria Math" panose="02040503050406030204" pitchFamily="18" charset="0"/>
                      </a:rPr>
                      <m:t>↦</m:t>
                    </m:r>
                    <m:r>
                      <a:rPr lang="sv-SE" sz="1800" i="1">
                        <a:latin typeface="Cambria Math" panose="02040503050406030204" pitchFamily="18" charset="0"/>
                      </a:rPr>
                      <m:t>h</m:t>
                    </m:r>
                    <m:d>
                      <m:dPr>
                        <m:ctrlPr>
                          <a:rPr lang="sv-SE" sz="1800" i="1">
                            <a:latin typeface="Cambria Math" panose="02040503050406030204" pitchFamily="18" charset="0"/>
                          </a:rPr>
                        </m:ctrlPr>
                      </m:dPr>
                      <m:e>
                        <m:r>
                          <a:rPr lang="sv-SE" sz="1800" b="0" i="1" smtClean="0">
                            <a:latin typeface="Cambria Math" panose="02040503050406030204" pitchFamily="18" charset="0"/>
                          </a:rPr>
                          <m:t>𝑞</m:t>
                        </m:r>
                      </m:e>
                    </m:d>
                  </m:oMath>
                </a14:m>
                <a:r>
                  <a:rPr lang="sv-SE" dirty="0"/>
                  <a:t> must </a:t>
                </a:r>
                <a:r>
                  <a:rPr lang="sv-SE" dirty="0" err="1"/>
                  <a:t>intersect</a:t>
                </a:r>
                <a:r>
                  <a:rPr lang="sv-SE" dirty="0"/>
                  <a:t> at </a:t>
                </a:r>
                <a:r>
                  <a:rPr lang="sv-SE" dirty="0" err="1"/>
                  <a:t>some</a:t>
                </a:r>
                <a:r>
                  <a:rPr lang="sv-SE" dirty="0"/>
                  <a:t> </a:t>
                </a:r>
                <a:r>
                  <a:rPr lang="sv-SE" dirty="0" err="1"/>
                  <a:t>point</a:t>
                </a:r>
                <a:r>
                  <a:rPr lang="sv-SE" dirty="0"/>
                  <a:t>.</a:t>
                </a:r>
              </a:p>
              <a:p>
                <a:r>
                  <a:rPr lang="sv-SE" dirty="0" err="1"/>
                  <a:t>Intersection</a:t>
                </a:r>
                <a:r>
                  <a:rPr lang="sv-SE" dirty="0"/>
                  <a:t> at a </a:t>
                </a:r>
                <a:r>
                  <a:rPr lang="sv-SE" dirty="0" err="1"/>
                  <a:t>time</a:t>
                </a:r>
                <a:r>
                  <a:rPr lang="sv-SE" dirty="0"/>
                  <a:t> </a:t>
                </a:r>
                <a14:m>
                  <m:oMath xmlns:m="http://schemas.openxmlformats.org/officeDocument/2006/math">
                    <m:r>
                      <a:rPr lang="sv-SE" b="0" i="1" smtClean="0">
                        <a:latin typeface="Cambria Math" panose="02040503050406030204" pitchFamily="18" charset="0"/>
                      </a:rPr>
                      <m:t>𝑡</m:t>
                    </m:r>
                  </m:oMath>
                </a14:m>
                <a:r>
                  <a:rPr lang="sv-SE" dirty="0"/>
                  <a:t> </a:t>
                </a:r>
                <a:r>
                  <a:rPr lang="sv-SE" dirty="0" err="1"/>
                  <a:t>means</a:t>
                </a:r>
                <a:r>
                  <a:rPr lang="sv-SE" dirty="0"/>
                  <a:t> </a:t>
                </a:r>
                <a14:m>
                  <m:oMath xmlns:m="http://schemas.openxmlformats.org/officeDocument/2006/math">
                    <m:r>
                      <a:rPr lang="sv-SE" b="0" i="1" smtClean="0">
                        <a:latin typeface="Cambria Math" panose="02040503050406030204" pitchFamily="18" charset="0"/>
                      </a:rPr>
                      <m:t> </m:t>
                    </m:r>
                    <m:sSub>
                      <m:sSubPr>
                        <m:ctrlPr>
                          <a:rPr lang="sv-SE" b="0" i="1" smtClean="0">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𝛾</m:t>
                        </m:r>
                      </m:e>
                      <m:sub>
                        <m:r>
                          <a:rPr lang="sv-SE" b="0" i="1" smtClean="0">
                            <a:latin typeface="Cambria Math" panose="02040503050406030204" pitchFamily="18" charset="0"/>
                            <a:ea typeface="Cambria Math" panose="02040503050406030204" pitchFamily="18" charset="0"/>
                          </a:rPr>
                          <m:t>𝑝</m:t>
                        </m:r>
                      </m:sub>
                    </m:sSub>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𝛾</m:t>
                        </m:r>
                      </m:e>
                      <m:sub>
                        <m:r>
                          <a:rPr lang="sv-SE" b="0" i="1" smtClean="0">
                            <a:latin typeface="Cambria Math" panose="02040503050406030204" pitchFamily="18" charset="0"/>
                            <a:ea typeface="Cambria Math" panose="02040503050406030204" pitchFamily="18" charset="0"/>
                          </a:rPr>
                          <m:t>𝑞</m:t>
                        </m:r>
                      </m:sub>
                    </m:sSub>
                    <m:d>
                      <m:dPr>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oMath>
                </a14:m>
                <a:endParaRPr lang="sv-SE" dirty="0"/>
              </a:p>
              <a:p>
                <a:r>
                  <a:rPr lang="sv-SE" dirty="0"/>
                  <a:t>…</a:t>
                </a:r>
                <a:r>
                  <a:rPr lang="sv-SE" dirty="0" err="1"/>
                  <a:t>but</a:t>
                </a:r>
                <a:r>
                  <a:rPr lang="sv-SE" dirty="0"/>
                  <a:t> </a:t>
                </a:r>
                <a14:m>
                  <m:oMath xmlns:m="http://schemas.openxmlformats.org/officeDocument/2006/math">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𝛾</m:t>
                        </m:r>
                      </m:e>
                      <m:sub>
                        <m:r>
                          <a:rPr lang="sv-SE" i="1">
                            <a:latin typeface="Cambria Math" panose="02040503050406030204" pitchFamily="18" charset="0"/>
                            <a:ea typeface="Cambria Math" panose="02040503050406030204" pitchFamily="18" charset="0"/>
                          </a:rPr>
                          <m:t>𝑝</m:t>
                        </m:r>
                      </m:sub>
                    </m:sSub>
                    <m:r>
                      <a:rPr lang="sv-SE" b="0" i="1" smtClean="0">
                        <a:latin typeface="Cambria Math" panose="02040503050406030204" pitchFamily="18" charset="0"/>
                        <a:ea typeface="Cambria Math" panose="02040503050406030204" pitchFamily="18" charset="0"/>
                      </a:rPr>
                      <m:t>′</m:t>
                    </m:r>
                    <m:d>
                      <m:dPr>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𝑡</m:t>
                        </m:r>
                      </m:e>
                    </m:d>
                    <m:r>
                      <a:rPr lang="sv-SE" i="1" dirty="0" smtClean="0">
                        <a:latin typeface="Cambria Math" panose="02040503050406030204" pitchFamily="18" charset="0"/>
                        <a:ea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𝛾</m:t>
                        </m:r>
                      </m:e>
                      <m:sub>
                        <m:r>
                          <a:rPr lang="sv-SE" i="1">
                            <a:latin typeface="Cambria Math" panose="02040503050406030204" pitchFamily="18" charset="0"/>
                            <a:ea typeface="Cambria Math" panose="02040503050406030204" pitchFamily="18" charset="0"/>
                          </a:rPr>
                          <m:t>𝑞</m:t>
                        </m:r>
                      </m:sub>
                    </m:sSub>
                    <m:r>
                      <a:rPr lang="sv-SE" b="0" i="1" smtClean="0">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oMath>
                </a14:m>
                <a:r>
                  <a:rPr lang="sv-SE" dirty="0"/>
                  <a:t>.</a:t>
                </a:r>
              </a:p>
              <a:p>
                <a:r>
                  <a:rPr lang="sv-SE" dirty="0"/>
                  <a:t>If </a:t>
                </a:r>
                <a14:m>
                  <m:oMath xmlns:m="http://schemas.openxmlformats.org/officeDocument/2006/math">
                    <m:sSub>
                      <m:sSubPr>
                        <m:ctrlPr>
                          <a:rPr lang="sv-SE"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𝑑𝑡</m:t>
                            </m:r>
                          </m:den>
                        </m:f>
                        <m:sSub>
                          <m:sSubPr>
                            <m:ctrlPr>
                              <a:rPr lang="sv-SE"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𝑝</m:t>
                            </m:r>
                          </m:sub>
                        </m:sSub>
                      </m:e>
                    </m:d>
                  </m:oMath>
                </a14:m>
                <a:r>
                  <a:rPr lang="sv-SE" dirty="0"/>
                  <a:t> and </a:t>
                </a:r>
                <a14:m>
                  <m:oMath xmlns:m="http://schemas.openxmlformats.org/officeDocument/2006/math">
                    <m:sSub>
                      <m:sSubPr>
                        <m:ctrlPr>
                          <a:rPr lang="sv-SE"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Γ</m:t>
                        </m:r>
                      </m:e>
                      <m:sub>
                        <m:r>
                          <a:rPr lang="sv-SE" b="0" i="1" smtClean="0">
                            <a:latin typeface="Cambria Math" panose="02040503050406030204" pitchFamily="18" charset="0"/>
                            <a:ea typeface="Times New Roman" panose="02020603050405020304" pitchFamily="18" charset="0"/>
                            <a:cs typeface="Times New Roman" panose="02020603050405020304" pitchFamily="18" charset="0"/>
                          </a:rPr>
                          <m:t>𝑞</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γ</m:t>
                            </m:r>
                          </m:e>
                          <m:sub>
                            <m:r>
                              <a:rPr lang="sv-SE" b="0" i="1" smtClean="0">
                                <a:latin typeface="Cambria Math" panose="02040503050406030204" pitchFamily="18" charset="0"/>
                                <a:ea typeface="Times New Roman" panose="02020603050405020304" pitchFamily="18" charset="0"/>
                                <a:cs typeface="Times New Roman" panose="02020603050405020304" pitchFamily="18" charset="0"/>
                              </a:rPr>
                              <m:t>𝑞</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sv-SE"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𝑑</m:t>
                            </m:r>
                          </m:num>
                          <m:den>
                            <m:r>
                              <a:rPr lang="en-US" i="1">
                                <a:latin typeface="Cambria Math" panose="02040503050406030204" pitchFamily="18" charset="0"/>
                                <a:ea typeface="Times New Roman" panose="02020603050405020304" pitchFamily="18" charset="0"/>
                                <a:cs typeface="Times New Roman" panose="02020603050405020304" pitchFamily="18" charset="0"/>
                              </a:rPr>
                              <m:t>𝑑𝑡</m:t>
                            </m:r>
                          </m:den>
                        </m:f>
                        <m:sSub>
                          <m:sSubPr>
                            <m:ctrlPr>
                              <a:rPr lang="sv-SE"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γ</m:t>
                            </m:r>
                          </m:e>
                          <m:sub>
                            <m:r>
                              <a:rPr lang="sv-SE" b="0" i="1" smtClean="0">
                                <a:latin typeface="Cambria Math" panose="02040503050406030204" pitchFamily="18" charset="0"/>
                                <a:ea typeface="Times New Roman" panose="02020603050405020304" pitchFamily="18" charset="0"/>
                                <a:cs typeface="Times New Roman" panose="02020603050405020304" pitchFamily="18" charset="0"/>
                              </a:rPr>
                              <m:t>𝑞</m:t>
                            </m:r>
                          </m:sub>
                        </m:sSub>
                      </m:e>
                    </m:d>
                  </m:oMath>
                </a14:m>
                <a:r>
                  <a:rPr lang="sv-SE" dirty="0"/>
                  <a:t>, the </a:t>
                </a:r>
                <a:r>
                  <a:rPr lang="sv-SE" dirty="0" err="1"/>
                  <a:t>curves</a:t>
                </a:r>
                <a:r>
                  <a:rPr lang="sv-SE" dirty="0"/>
                  <a:t> </a:t>
                </a:r>
                <a14:m>
                  <m:oMath xmlns:m="http://schemas.openxmlformats.org/officeDocument/2006/math">
                    <m:sSub>
                      <m:sSubPr>
                        <m:ctrlPr>
                          <a:rPr lang="sv-SE"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Γ</m:t>
                        </m:r>
                      </m:e>
                      <m:sub>
                        <m:r>
                          <a:rPr lang="en-US" i="1">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sv-SE" dirty="0"/>
                  <a:t> and </a:t>
                </a:r>
                <a14:m>
                  <m:oMath xmlns:m="http://schemas.openxmlformats.org/officeDocument/2006/math">
                    <m:sSub>
                      <m:sSubPr>
                        <m:ctrlPr>
                          <a:rPr lang="sv-SE"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Γ</m:t>
                        </m:r>
                      </m:e>
                      <m:sub>
                        <m:r>
                          <a:rPr lang="sv-SE" b="0" i="1" smtClean="0">
                            <a:latin typeface="Cambria Math" panose="02040503050406030204" pitchFamily="18" charset="0"/>
                            <a:ea typeface="Times New Roman" panose="02020603050405020304" pitchFamily="18" charset="0"/>
                            <a:cs typeface="Times New Roman" panose="02020603050405020304" pitchFamily="18" charset="0"/>
                          </a:rPr>
                          <m:t>𝑞</m:t>
                        </m:r>
                      </m:sub>
                    </m:sSub>
                  </m:oMath>
                </a14:m>
                <a:r>
                  <a:rPr lang="sv-SE" dirty="0"/>
                  <a:t> </a:t>
                </a:r>
                <a:r>
                  <a:rPr lang="sv-SE" dirty="0" err="1"/>
                  <a:t>don’t</a:t>
                </a:r>
                <a:r>
                  <a:rPr lang="sv-SE" dirty="0"/>
                  <a:t> </a:t>
                </a:r>
                <a:r>
                  <a:rPr lang="sv-SE" dirty="0" err="1"/>
                  <a:t>intersect</a:t>
                </a:r>
                <a:r>
                  <a:rPr lang="sv-SE" dirty="0"/>
                  <a:t>!</a:t>
                </a:r>
              </a:p>
              <a:p>
                <a:endParaRPr lang="sv-SE" dirty="0"/>
              </a:p>
            </p:txBody>
          </p:sp>
        </mc:Choice>
        <mc:Fallback xmlns="">
          <p:sp>
            <p:nvSpPr>
              <p:cNvPr id="10" name="Platshållare för innehåll 9">
                <a:extLst>
                  <a:ext uri="{FF2B5EF4-FFF2-40B4-BE49-F238E27FC236}">
                    <a16:creationId xmlns:a16="http://schemas.microsoft.com/office/drawing/2014/main" id="{E6A2C49A-EEA1-4F6A-38D5-DCF2A7EAA6E8}"/>
                  </a:ext>
                </a:extLst>
              </p:cNvPr>
              <p:cNvSpPr>
                <a:spLocks noGrp="1" noRot="1" noChangeAspect="1" noMove="1" noResize="1" noEditPoints="1" noAdjustHandles="1" noChangeArrowheads="1" noChangeShapeType="1" noTextEdit="1"/>
              </p:cNvSpPr>
              <p:nvPr>
                <p:ph idx="1"/>
              </p:nvPr>
            </p:nvSpPr>
            <p:spPr>
              <a:xfrm>
                <a:off x="612000" y="1620000"/>
                <a:ext cx="5891630" cy="4041660"/>
              </a:xfrm>
              <a:blipFill>
                <a:blip r:embed="rId3"/>
                <a:stretch>
                  <a:fillRect l="-2482" t="-1961"/>
                </a:stretch>
              </a:blipFill>
            </p:spPr>
            <p:txBody>
              <a:bodyPr/>
              <a:lstStyle/>
              <a:p>
                <a:r>
                  <a:rPr lang="sv-SE">
                    <a:noFill/>
                  </a:rPr>
                  <a:t> </a:t>
                </a:r>
              </a:p>
            </p:txBody>
          </p:sp>
        </mc:Fallback>
      </mc:AlternateContent>
      <p:pic>
        <p:nvPicPr>
          <p:cNvPr id="5" name="Bildobjekt 4">
            <a:extLst>
              <a:ext uri="{FF2B5EF4-FFF2-40B4-BE49-F238E27FC236}">
                <a16:creationId xmlns:a16="http://schemas.microsoft.com/office/drawing/2014/main" id="{31030982-9DD8-32C8-D027-DA97E11374E1}"/>
              </a:ext>
            </a:extLst>
          </p:cNvPr>
          <p:cNvPicPr>
            <a:picLocks noChangeAspect="1"/>
          </p:cNvPicPr>
          <p:nvPr/>
        </p:nvPicPr>
        <p:blipFill>
          <a:blip r:embed="rId4"/>
          <a:stretch>
            <a:fillRect/>
          </a:stretch>
        </p:blipFill>
        <p:spPr>
          <a:xfrm>
            <a:off x="6669826" y="1926877"/>
            <a:ext cx="4800600" cy="2276475"/>
          </a:xfrm>
          <a:prstGeom prst="rect">
            <a:avLst/>
          </a:prstGeom>
        </p:spPr>
      </p:pic>
      <p:sp>
        <p:nvSpPr>
          <p:cNvPr id="6" name="Ellips 5">
            <a:extLst>
              <a:ext uri="{FF2B5EF4-FFF2-40B4-BE49-F238E27FC236}">
                <a16:creationId xmlns:a16="http://schemas.microsoft.com/office/drawing/2014/main" id="{85065B85-6B48-8AC4-5998-D1D417D07693}"/>
              </a:ext>
            </a:extLst>
          </p:cNvPr>
          <p:cNvSpPr/>
          <p:nvPr/>
        </p:nvSpPr>
        <p:spPr>
          <a:xfrm>
            <a:off x="7836924" y="2264876"/>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7" name="Ellips 6">
            <a:extLst>
              <a:ext uri="{FF2B5EF4-FFF2-40B4-BE49-F238E27FC236}">
                <a16:creationId xmlns:a16="http://schemas.microsoft.com/office/drawing/2014/main" id="{A5918699-AAE5-AFE5-5D1A-38911060255F}"/>
              </a:ext>
            </a:extLst>
          </p:cNvPr>
          <p:cNvSpPr/>
          <p:nvPr/>
        </p:nvSpPr>
        <p:spPr>
          <a:xfrm>
            <a:off x="7522599" y="3315558"/>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9" name="textruta 8">
            <a:extLst>
              <a:ext uri="{FF2B5EF4-FFF2-40B4-BE49-F238E27FC236}">
                <a16:creationId xmlns:a16="http://schemas.microsoft.com/office/drawing/2014/main" id="{2DBA6D20-A094-3509-F75C-0969A320BA84}"/>
              </a:ext>
            </a:extLst>
          </p:cNvPr>
          <p:cNvSpPr txBox="1"/>
          <p:nvPr/>
        </p:nvSpPr>
        <p:spPr>
          <a:xfrm>
            <a:off x="7707167" y="2221118"/>
            <a:ext cx="344966" cy="400110"/>
          </a:xfrm>
          <a:prstGeom prst="rect">
            <a:avLst/>
          </a:prstGeom>
          <a:noFill/>
        </p:spPr>
        <p:txBody>
          <a:bodyPr wrap="none" rtlCol="0">
            <a:spAutoFit/>
          </a:bodyPr>
          <a:lstStyle/>
          <a:p>
            <a:pPr algn="l"/>
            <a:r>
              <a:rPr lang="sv-SE" sz="2000" dirty="0"/>
              <a:t>p</a:t>
            </a:r>
          </a:p>
        </p:txBody>
      </p:sp>
      <p:sp>
        <p:nvSpPr>
          <p:cNvPr id="11" name="textruta 10">
            <a:extLst>
              <a:ext uri="{FF2B5EF4-FFF2-40B4-BE49-F238E27FC236}">
                <a16:creationId xmlns:a16="http://schemas.microsoft.com/office/drawing/2014/main" id="{D7EDFC98-D2CC-7039-85C0-24539FF1020F}"/>
              </a:ext>
            </a:extLst>
          </p:cNvPr>
          <p:cNvSpPr txBox="1"/>
          <p:nvPr/>
        </p:nvSpPr>
        <p:spPr>
          <a:xfrm>
            <a:off x="7395835" y="3281183"/>
            <a:ext cx="344966" cy="400110"/>
          </a:xfrm>
          <a:prstGeom prst="rect">
            <a:avLst/>
          </a:prstGeom>
          <a:noFill/>
        </p:spPr>
        <p:txBody>
          <a:bodyPr wrap="none" rtlCol="0">
            <a:spAutoFit/>
          </a:bodyPr>
          <a:lstStyle/>
          <a:p>
            <a:pPr algn="l"/>
            <a:r>
              <a:rPr lang="sv-SE" sz="2000" dirty="0"/>
              <a:t>q</a:t>
            </a:r>
          </a:p>
        </p:txBody>
      </p:sp>
      <p:sp>
        <p:nvSpPr>
          <p:cNvPr id="12" name="textruta 11">
            <a:extLst>
              <a:ext uri="{FF2B5EF4-FFF2-40B4-BE49-F238E27FC236}">
                <a16:creationId xmlns:a16="http://schemas.microsoft.com/office/drawing/2014/main" id="{49566813-4533-0F95-D075-202472E191CD}"/>
              </a:ext>
            </a:extLst>
          </p:cNvPr>
          <p:cNvSpPr txBox="1"/>
          <p:nvPr/>
        </p:nvSpPr>
        <p:spPr>
          <a:xfrm>
            <a:off x="9789651" y="2228326"/>
            <a:ext cx="833437" cy="400110"/>
          </a:xfrm>
          <a:prstGeom prst="rect">
            <a:avLst/>
          </a:prstGeom>
          <a:noFill/>
        </p:spPr>
        <p:txBody>
          <a:bodyPr wrap="square" rtlCol="0">
            <a:spAutoFit/>
          </a:bodyPr>
          <a:lstStyle/>
          <a:p>
            <a:pPr algn="l"/>
            <a:r>
              <a:rPr lang="sv-SE" sz="2000" dirty="0"/>
              <a:t>h(q)</a:t>
            </a:r>
          </a:p>
        </p:txBody>
      </p:sp>
      <p:sp>
        <p:nvSpPr>
          <p:cNvPr id="13" name="textruta 12">
            <a:extLst>
              <a:ext uri="{FF2B5EF4-FFF2-40B4-BE49-F238E27FC236}">
                <a16:creationId xmlns:a16="http://schemas.microsoft.com/office/drawing/2014/main" id="{831775E6-8D77-4DDB-5607-7117251DD217}"/>
              </a:ext>
            </a:extLst>
          </p:cNvPr>
          <p:cNvSpPr txBox="1"/>
          <p:nvPr/>
        </p:nvSpPr>
        <p:spPr>
          <a:xfrm>
            <a:off x="9967012" y="3172531"/>
            <a:ext cx="833437" cy="400110"/>
          </a:xfrm>
          <a:prstGeom prst="rect">
            <a:avLst/>
          </a:prstGeom>
          <a:noFill/>
        </p:spPr>
        <p:txBody>
          <a:bodyPr wrap="square" rtlCol="0">
            <a:spAutoFit/>
          </a:bodyPr>
          <a:lstStyle/>
          <a:p>
            <a:pPr algn="l"/>
            <a:r>
              <a:rPr lang="sv-SE" sz="2000" dirty="0"/>
              <a:t>h(p)</a:t>
            </a:r>
          </a:p>
        </p:txBody>
      </p:sp>
      <p:sp>
        <p:nvSpPr>
          <p:cNvPr id="14" name="Ellips 13">
            <a:extLst>
              <a:ext uri="{FF2B5EF4-FFF2-40B4-BE49-F238E27FC236}">
                <a16:creationId xmlns:a16="http://schemas.microsoft.com/office/drawing/2014/main" id="{D5C85A6A-5892-4BBF-E187-4103DCFDC27E}"/>
              </a:ext>
            </a:extLst>
          </p:cNvPr>
          <p:cNvSpPr/>
          <p:nvPr/>
        </p:nvSpPr>
        <p:spPr>
          <a:xfrm>
            <a:off x="9913621" y="2220441"/>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17" name="Ellips 16">
            <a:extLst>
              <a:ext uri="{FF2B5EF4-FFF2-40B4-BE49-F238E27FC236}">
                <a16:creationId xmlns:a16="http://schemas.microsoft.com/office/drawing/2014/main" id="{1D6CF24B-1FE4-FF01-E42F-2AC871379BF9}"/>
              </a:ext>
            </a:extLst>
          </p:cNvPr>
          <p:cNvSpPr/>
          <p:nvPr/>
        </p:nvSpPr>
        <p:spPr>
          <a:xfrm>
            <a:off x="10275323" y="3158336"/>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xmlns:p14="http://schemas.microsoft.com/office/powerpoint/2010/main">
        <mc:Choice Requires="p14">
          <p:contentPart p14:bwMode="auto" r:id="rId5">
            <p14:nvContentPartPr>
              <p14:cNvPr id="20" name="Pennanteckning 19">
                <a:extLst>
                  <a:ext uri="{FF2B5EF4-FFF2-40B4-BE49-F238E27FC236}">
                    <a16:creationId xmlns:a16="http://schemas.microsoft.com/office/drawing/2014/main" id="{2FE8E93F-762B-ED17-21BE-7491D6E7E873}"/>
                  </a:ext>
                </a:extLst>
              </p14:cNvPr>
              <p14:cNvContentPartPr/>
              <p14:nvPr/>
            </p14:nvContentPartPr>
            <p14:xfrm>
              <a:off x="7868902" y="2272796"/>
              <a:ext cx="2429280" cy="909360"/>
            </p14:xfrm>
          </p:contentPart>
        </mc:Choice>
        <mc:Fallback xmlns="">
          <p:pic>
            <p:nvPicPr>
              <p:cNvPr id="20" name="Pennanteckning 19">
                <a:extLst>
                  <a:ext uri="{FF2B5EF4-FFF2-40B4-BE49-F238E27FC236}">
                    <a16:creationId xmlns:a16="http://schemas.microsoft.com/office/drawing/2014/main" id="{2FE8E93F-762B-ED17-21BE-7491D6E7E873}"/>
                  </a:ext>
                </a:extLst>
              </p:cNvPr>
              <p:cNvPicPr/>
              <p:nvPr/>
            </p:nvPicPr>
            <p:blipFill>
              <a:blip r:embed="rId6"/>
              <a:stretch>
                <a:fillRect/>
              </a:stretch>
            </p:blipFill>
            <p:spPr>
              <a:xfrm>
                <a:off x="7860262" y="2264156"/>
                <a:ext cx="244692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Pennanteckning 20">
                <a:extLst>
                  <a:ext uri="{FF2B5EF4-FFF2-40B4-BE49-F238E27FC236}">
                    <a16:creationId xmlns:a16="http://schemas.microsoft.com/office/drawing/2014/main" id="{8B8BC86B-2D89-A461-C339-030C035B5FFD}"/>
                  </a:ext>
                </a:extLst>
              </p14:cNvPr>
              <p14:cNvContentPartPr/>
              <p14:nvPr/>
            </p14:nvContentPartPr>
            <p14:xfrm>
              <a:off x="7548569" y="2247569"/>
              <a:ext cx="2376481" cy="1080725"/>
            </p14:xfrm>
          </p:contentPart>
        </mc:Choice>
        <mc:Fallback xmlns="">
          <p:pic>
            <p:nvPicPr>
              <p:cNvPr id="21" name="Pennanteckning 20">
                <a:extLst>
                  <a:ext uri="{FF2B5EF4-FFF2-40B4-BE49-F238E27FC236}">
                    <a16:creationId xmlns:a16="http://schemas.microsoft.com/office/drawing/2014/main" id="{8B8BC86B-2D89-A461-C339-030C035B5FFD}"/>
                  </a:ext>
                </a:extLst>
              </p:cNvPr>
              <p:cNvPicPr/>
              <p:nvPr/>
            </p:nvPicPr>
            <p:blipFill>
              <a:blip r:embed="rId8"/>
              <a:stretch>
                <a:fillRect/>
              </a:stretch>
            </p:blipFill>
            <p:spPr>
              <a:xfrm>
                <a:off x="7539930" y="2238929"/>
                <a:ext cx="2394119" cy="1098365"/>
              </a:xfrm>
              <a:prstGeom prst="rect">
                <a:avLst/>
              </a:prstGeom>
            </p:spPr>
          </p:pic>
        </mc:Fallback>
      </mc:AlternateContent>
      <p:cxnSp>
        <p:nvCxnSpPr>
          <p:cNvPr id="23" name="Rak pilkoppling 22">
            <a:extLst>
              <a:ext uri="{FF2B5EF4-FFF2-40B4-BE49-F238E27FC236}">
                <a16:creationId xmlns:a16="http://schemas.microsoft.com/office/drawing/2014/main" id="{9978B8BF-4DA4-703C-1BAB-0D2E7F9C9FBB}"/>
              </a:ext>
            </a:extLst>
          </p:cNvPr>
          <p:cNvCxnSpPr>
            <a:cxnSpLocks/>
          </p:cNvCxnSpPr>
          <p:nvPr/>
        </p:nvCxnSpPr>
        <p:spPr>
          <a:xfrm flipV="1">
            <a:off x="9109549" y="2257827"/>
            <a:ext cx="507071" cy="413495"/>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6BCD569A-1D51-EB96-60C5-7EF4E364A1B0}"/>
              </a:ext>
            </a:extLst>
          </p:cNvPr>
          <p:cNvCxnSpPr>
            <a:cxnSpLocks/>
          </p:cNvCxnSpPr>
          <p:nvPr/>
        </p:nvCxnSpPr>
        <p:spPr>
          <a:xfrm>
            <a:off x="9122233" y="2674203"/>
            <a:ext cx="395755" cy="522059"/>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ruta 27">
                <a:extLst>
                  <a:ext uri="{FF2B5EF4-FFF2-40B4-BE49-F238E27FC236}">
                    <a16:creationId xmlns:a16="http://schemas.microsoft.com/office/drawing/2014/main" id="{80A72BC3-549E-B7F4-2766-0FA56B38CE8D}"/>
                  </a:ext>
                </a:extLst>
              </p:cNvPr>
              <p:cNvSpPr txBox="1"/>
              <p:nvPr/>
            </p:nvSpPr>
            <p:spPr>
              <a:xfrm>
                <a:off x="8316907" y="2187266"/>
                <a:ext cx="466151"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v-SE" sz="2800" i="1" smtClean="0">
                              <a:solidFill>
                                <a:schemeClr val="accent6">
                                  <a:lumMod val="50000"/>
                                </a:schemeClr>
                              </a:solidFill>
                              <a:latin typeface="Cambria Math" panose="02040503050406030204" pitchFamily="18" charset="0"/>
                            </a:rPr>
                          </m:ctrlPr>
                        </m:sSubPr>
                        <m:e>
                          <m:r>
                            <m:rPr>
                              <m:sty m:val="p"/>
                            </m:rPr>
                            <a:rPr lang="en-US" sz="2800">
                              <a:solidFill>
                                <a:schemeClr val="accent6">
                                  <a:lumMod val="50000"/>
                                </a:schemeClr>
                              </a:solidFill>
                              <a:latin typeface="Cambria Math" panose="02040503050406030204" pitchFamily="18" charset="0"/>
                            </a:rPr>
                            <m:t>γ</m:t>
                          </m:r>
                        </m:e>
                        <m:sub>
                          <m:r>
                            <a:rPr lang="sv-SE" sz="2800" b="0" i="1" smtClean="0">
                              <a:solidFill>
                                <a:schemeClr val="accent6">
                                  <a:lumMod val="50000"/>
                                </a:schemeClr>
                              </a:solidFill>
                              <a:latin typeface="Cambria Math" panose="02040503050406030204" pitchFamily="18" charset="0"/>
                            </a:rPr>
                            <m:t>𝑝</m:t>
                          </m:r>
                        </m:sub>
                      </m:sSub>
                    </m:oMath>
                  </m:oMathPara>
                </a14:m>
                <a:endParaRPr lang="sv-SE" sz="2800" dirty="0" err="1"/>
              </a:p>
            </p:txBody>
          </p:sp>
        </mc:Choice>
        <mc:Fallback xmlns="">
          <p:sp>
            <p:nvSpPr>
              <p:cNvPr id="28" name="textruta 27">
                <a:extLst>
                  <a:ext uri="{FF2B5EF4-FFF2-40B4-BE49-F238E27FC236}">
                    <a16:creationId xmlns:a16="http://schemas.microsoft.com/office/drawing/2014/main" id="{80A72BC3-549E-B7F4-2766-0FA56B38CE8D}"/>
                  </a:ext>
                </a:extLst>
              </p:cNvPr>
              <p:cNvSpPr txBox="1">
                <a:spLocks noRot="1" noChangeAspect="1" noMove="1" noResize="1" noEditPoints="1" noAdjustHandles="1" noChangeArrowheads="1" noChangeShapeType="1" noTextEdit="1"/>
              </p:cNvSpPr>
              <p:nvPr/>
            </p:nvSpPr>
            <p:spPr>
              <a:xfrm>
                <a:off x="8316907" y="2187266"/>
                <a:ext cx="466151" cy="556434"/>
              </a:xfrm>
              <a:prstGeom prst="rect">
                <a:avLst/>
              </a:prstGeom>
              <a:blipFill>
                <a:blip r:embed="rId9"/>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9" name="textruta 28">
                <a:extLst>
                  <a:ext uri="{FF2B5EF4-FFF2-40B4-BE49-F238E27FC236}">
                    <a16:creationId xmlns:a16="http://schemas.microsoft.com/office/drawing/2014/main" id="{DA632827-C305-23B9-7629-C78389591DA7}"/>
                  </a:ext>
                </a:extLst>
              </p:cNvPr>
              <p:cNvSpPr txBox="1"/>
              <p:nvPr/>
            </p:nvSpPr>
            <p:spPr>
              <a:xfrm>
                <a:off x="8350380" y="2984711"/>
                <a:ext cx="61463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v-SE" sz="2800" i="1" smtClean="0">
                              <a:solidFill>
                                <a:schemeClr val="accent1">
                                  <a:lumMod val="60000"/>
                                  <a:lumOff val="40000"/>
                                </a:schemeClr>
                              </a:solidFill>
                              <a:latin typeface="Cambria Math" panose="02040503050406030204" pitchFamily="18" charset="0"/>
                            </a:rPr>
                          </m:ctrlPr>
                        </m:sSubPr>
                        <m:e>
                          <m:r>
                            <m:rPr>
                              <m:sty m:val="p"/>
                            </m:rPr>
                            <a:rPr lang="en-US" sz="2800">
                              <a:solidFill>
                                <a:schemeClr val="accent1">
                                  <a:lumMod val="60000"/>
                                  <a:lumOff val="40000"/>
                                </a:schemeClr>
                              </a:solidFill>
                              <a:latin typeface="Cambria Math" panose="02040503050406030204" pitchFamily="18" charset="0"/>
                            </a:rPr>
                            <m:t>γ</m:t>
                          </m:r>
                        </m:e>
                        <m:sub>
                          <m:r>
                            <a:rPr lang="sv-SE" sz="2800" b="0" i="1" smtClean="0">
                              <a:solidFill>
                                <a:schemeClr val="accent1">
                                  <a:lumMod val="60000"/>
                                  <a:lumOff val="40000"/>
                                </a:schemeClr>
                              </a:solidFill>
                              <a:latin typeface="Cambria Math" panose="02040503050406030204" pitchFamily="18" charset="0"/>
                            </a:rPr>
                            <m:t>𝑞</m:t>
                          </m:r>
                        </m:sub>
                      </m:sSub>
                    </m:oMath>
                  </m:oMathPara>
                </a14:m>
                <a:endParaRPr lang="sv-SE" sz="2800" dirty="0" err="1"/>
              </a:p>
            </p:txBody>
          </p:sp>
        </mc:Choice>
        <mc:Fallback xmlns="">
          <p:sp>
            <p:nvSpPr>
              <p:cNvPr id="29" name="textruta 28">
                <a:extLst>
                  <a:ext uri="{FF2B5EF4-FFF2-40B4-BE49-F238E27FC236}">
                    <a16:creationId xmlns:a16="http://schemas.microsoft.com/office/drawing/2014/main" id="{DA632827-C305-23B9-7629-C78389591DA7}"/>
                  </a:ext>
                </a:extLst>
              </p:cNvPr>
              <p:cNvSpPr txBox="1">
                <a:spLocks noRot="1" noChangeAspect="1" noMove="1" noResize="1" noEditPoints="1" noAdjustHandles="1" noChangeArrowheads="1" noChangeShapeType="1" noTextEdit="1"/>
              </p:cNvSpPr>
              <p:nvPr/>
            </p:nvSpPr>
            <p:spPr>
              <a:xfrm>
                <a:off x="8350380" y="2984711"/>
                <a:ext cx="614634" cy="556434"/>
              </a:xfrm>
              <a:prstGeom prst="rect">
                <a:avLst/>
              </a:prstGeom>
              <a:blipFill>
                <a:blip r:embed="rId10"/>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2" name="textruta 31">
                <a:extLst>
                  <a:ext uri="{FF2B5EF4-FFF2-40B4-BE49-F238E27FC236}">
                    <a16:creationId xmlns:a16="http://schemas.microsoft.com/office/drawing/2014/main" id="{EED4D60B-D1D2-F081-292D-D140635425FD}"/>
                  </a:ext>
                </a:extLst>
              </p:cNvPr>
              <p:cNvSpPr txBox="1"/>
              <p:nvPr/>
            </p:nvSpPr>
            <p:spPr>
              <a:xfrm>
                <a:off x="9347875" y="3067554"/>
                <a:ext cx="729909" cy="390748"/>
              </a:xfrm>
              <a:prstGeom prst="rect">
                <a:avLst/>
              </a:prstGeom>
              <a:noFill/>
            </p:spPr>
            <p:txBody>
              <a:bodyPr wrap="square" rtlCol="0">
                <a:spAutoFit/>
              </a:bodyPr>
              <a:lstStyle/>
              <a:p>
                <a14:m>
                  <m:oMath xmlns:m="http://schemas.openxmlformats.org/officeDocument/2006/math">
                    <m:sSub>
                      <m:sSubPr>
                        <m:ctrlPr>
                          <a:rPr lang="sv-SE" i="1" smtClean="0">
                            <a:solidFill>
                              <a:schemeClr val="accent2">
                                <a:lumMod val="25000"/>
                              </a:schemeClr>
                            </a:solidFill>
                            <a:latin typeface="Cambria Math" panose="02040503050406030204" pitchFamily="18" charset="0"/>
                          </a:rPr>
                        </m:ctrlPr>
                      </m:sSubPr>
                      <m:e>
                        <m:r>
                          <m:rPr>
                            <m:sty m:val="p"/>
                          </m:rPr>
                          <a:rPr lang="en-US">
                            <a:solidFill>
                              <a:schemeClr val="accent2">
                                <a:lumMod val="25000"/>
                              </a:schemeClr>
                            </a:solidFill>
                            <a:latin typeface="Cambria Math" panose="02040503050406030204" pitchFamily="18" charset="0"/>
                          </a:rPr>
                          <m:t>γ</m:t>
                        </m:r>
                      </m:e>
                      <m:sub>
                        <m:r>
                          <a:rPr lang="sv-SE" b="0" i="1" smtClean="0">
                            <a:solidFill>
                              <a:schemeClr val="accent2">
                                <a:lumMod val="25000"/>
                              </a:schemeClr>
                            </a:solidFill>
                            <a:latin typeface="Cambria Math" panose="02040503050406030204" pitchFamily="18" charset="0"/>
                          </a:rPr>
                          <m:t>𝑝</m:t>
                        </m:r>
                      </m:sub>
                    </m:sSub>
                  </m:oMath>
                </a14:m>
                <a:r>
                  <a:rPr lang="sv-SE" dirty="0">
                    <a:solidFill>
                      <a:schemeClr val="accent2">
                        <a:lumMod val="25000"/>
                      </a:schemeClr>
                    </a:solidFill>
                  </a:rPr>
                  <a:t>’</a:t>
                </a:r>
                <a:endParaRPr lang="sv-SE" sz="2800" dirty="0" err="1"/>
              </a:p>
            </p:txBody>
          </p:sp>
        </mc:Choice>
        <mc:Fallback xmlns="">
          <p:sp>
            <p:nvSpPr>
              <p:cNvPr id="32" name="textruta 31">
                <a:extLst>
                  <a:ext uri="{FF2B5EF4-FFF2-40B4-BE49-F238E27FC236}">
                    <a16:creationId xmlns:a16="http://schemas.microsoft.com/office/drawing/2014/main" id="{EED4D60B-D1D2-F081-292D-D140635425FD}"/>
                  </a:ext>
                </a:extLst>
              </p:cNvPr>
              <p:cNvSpPr txBox="1">
                <a:spLocks noRot="1" noChangeAspect="1" noMove="1" noResize="1" noEditPoints="1" noAdjustHandles="1" noChangeArrowheads="1" noChangeShapeType="1" noTextEdit="1"/>
              </p:cNvSpPr>
              <p:nvPr/>
            </p:nvSpPr>
            <p:spPr>
              <a:xfrm>
                <a:off x="9347875" y="3067554"/>
                <a:ext cx="729909" cy="390748"/>
              </a:xfrm>
              <a:prstGeom prst="rect">
                <a:avLst/>
              </a:prstGeom>
              <a:blipFill>
                <a:blip r:embed="rId11"/>
                <a:stretch>
                  <a:fillRect t="-9375" b="-17188"/>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3" name="textruta 32">
                <a:extLst>
                  <a:ext uri="{FF2B5EF4-FFF2-40B4-BE49-F238E27FC236}">
                    <a16:creationId xmlns:a16="http://schemas.microsoft.com/office/drawing/2014/main" id="{69F1233D-B2E8-256E-13FF-775A5595CE92}"/>
                  </a:ext>
                </a:extLst>
              </p:cNvPr>
              <p:cNvSpPr txBox="1"/>
              <p:nvPr/>
            </p:nvSpPr>
            <p:spPr>
              <a:xfrm>
                <a:off x="9176233" y="1991892"/>
                <a:ext cx="729909" cy="390748"/>
              </a:xfrm>
              <a:prstGeom prst="rect">
                <a:avLst/>
              </a:prstGeom>
              <a:noFill/>
            </p:spPr>
            <p:txBody>
              <a:bodyPr wrap="square" rtlCol="0">
                <a:spAutoFit/>
              </a:bodyPr>
              <a:lstStyle/>
              <a:p>
                <a14:m>
                  <m:oMath xmlns:m="http://schemas.openxmlformats.org/officeDocument/2006/math">
                    <m:sSub>
                      <m:sSubPr>
                        <m:ctrlPr>
                          <a:rPr lang="sv-SE" i="1" smtClean="0">
                            <a:solidFill>
                              <a:schemeClr val="accent1">
                                <a:lumMod val="75000"/>
                              </a:schemeClr>
                            </a:solidFill>
                            <a:latin typeface="Cambria Math" panose="02040503050406030204" pitchFamily="18" charset="0"/>
                          </a:rPr>
                        </m:ctrlPr>
                      </m:sSubPr>
                      <m:e>
                        <m:r>
                          <m:rPr>
                            <m:sty m:val="p"/>
                          </m:rPr>
                          <a:rPr lang="en-US">
                            <a:solidFill>
                              <a:schemeClr val="accent1">
                                <a:lumMod val="75000"/>
                              </a:schemeClr>
                            </a:solidFill>
                            <a:latin typeface="Cambria Math" panose="02040503050406030204" pitchFamily="18" charset="0"/>
                          </a:rPr>
                          <m:t>γ</m:t>
                        </m:r>
                      </m:e>
                      <m:sub>
                        <m:r>
                          <a:rPr lang="sv-SE" b="0" i="1" smtClean="0">
                            <a:solidFill>
                              <a:schemeClr val="accent1">
                                <a:lumMod val="75000"/>
                              </a:schemeClr>
                            </a:solidFill>
                            <a:latin typeface="Cambria Math" panose="02040503050406030204" pitchFamily="18" charset="0"/>
                          </a:rPr>
                          <m:t>𝑞</m:t>
                        </m:r>
                      </m:sub>
                    </m:sSub>
                  </m:oMath>
                </a14:m>
                <a:r>
                  <a:rPr lang="sv-SE" dirty="0">
                    <a:solidFill>
                      <a:schemeClr val="accent1">
                        <a:lumMod val="75000"/>
                      </a:schemeClr>
                    </a:solidFill>
                  </a:rPr>
                  <a:t>’</a:t>
                </a:r>
                <a:endParaRPr lang="sv-SE" sz="2800" dirty="0" err="1"/>
              </a:p>
            </p:txBody>
          </p:sp>
        </mc:Choice>
        <mc:Fallback xmlns="">
          <p:sp>
            <p:nvSpPr>
              <p:cNvPr id="33" name="textruta 32">
                <a:extLst>
                  <a:ext uri="{FF2B5EF4-FFF2-40B4-BE49-F238E27FC236}">
                    <a16:creationId xmlns:a16="http://schemas.microsoft.com/office/drawing/2014/main" id="{69F1233D-B2E8-256E-13FF-775A5595CE92}"/>
                  </a:ext>
                </a:extLst>
              </p:cNvPr>
              <p:cNvSpPr txBox="1">
                <a:spLocks noRot="1" noChangeAspect="1" noMove="1" noResize="1" noEditPoints="1" noAdjustHandles="1" noChangeArrowheads="1" noChangeShapeType="1" noTextEdit="1"/>
              </p:cNvSpPr>
              <p:nvPr/>
            </p:nvSpPr>
            <p:spPr>
              <a:xfrm>
                <a:off x="9176233" y="1991892"/>
                <a:ext cx="729909" cy="390748"/>
              </a:xfrm>
              <a:prstGeom prst="rect">
                <a:avLst/>
              </a:prstGeom>
              <a:blipFill>
                <a:blip r:embed="rId12"/>
                <a:stretch>
                  <a:fillRect t="-10938" b="-17188"/>
                </a:stretch>
              </a:blipFill>
            </p:spPr>
            <p:txBody>
              <a:bodyPr/>
              <a:lstStyle/>
              <a:p>
                <a:r>
                  <a:rPr lang="sv-SE">
                    <a:noFill/>
                  </a:rPr>
                  <a:t> </a:t>
                </a:r>
              </a:p>
            </p:txBody>
          </p:sp>
        </mc:Fallback>
      </mc:AlternateContent>
      <p:sp>
        <p:nvSpPr>
          <p:cNvPr id="34" name="Ellips 33">
            <a:extLst>
              <a:ext uri="{FF2B5EF4-FFF2-40B4-BE49-F238E27FC236}">
                <a16:creationId xmlns:a16="http://schemas.microsoft.com/office/drawing/2014/main" id="{1623AD17-E473-1413-1617-EC7BFDB8A702}"/>
              </a:ext>
            </a:extLst>
          </p:cNvPr>
          <p:cNvSpPr/>
          <p:nvPr/>
        </p:nvSpPr>
        <p:spPr>
          <a:xfrm>
            <a:off x="9082308" y="2638591"/>
            <a:ext cx="59532" cy="65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Tree>
    <p:extLst>
      <p:ext uri="{BB962C8B-B14F-4D97-AF65-F5344CB8AC3E}">
        <p14:creationId xmlns:p14="http://schemas.microsoft.com/office/powerpoint/2010/main" val="22147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000" fill="hold"/>
                                        <p:tgtEl>
                                          <p:spTgt spid="20"/>
                                        </p:tgtEl>
                                        <p:attrNameLst>
                                          <p:attrName>drawProgress</p:attrName>
                                        </p:attrNameLst>
                                      </p:cBhvr>
                                      <p:tavLst>
                                        <p:tav tm="0">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3"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2000" fill="hold"/>
                                        <p:tgtEl>
                                          <p:spTgt spid="21"/>
                                        </p:tgtEl>
                                        <p:attrNameLst>
                                          <p:attrName>drawProgress</p:attrName>
                                        </p:attrNameLst>
                                      </p:cBhvr>
                                      <p:tavLst>
                                        <p:tav tm="0">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7" grpId="0" animBg="1"/>
      <p:bldP spid="9" grpId="0"/>
      <p:bldP spid="11" grpId="0"/>
      <p:bldP spid="12" grpId="0"/>
      <p:bldP spid="13" grpId="0"/>
      <p:bldP spid="14" grpId="0" animBg="1"/>
      <p:bldP spid="17" grpId="0" animBg="1"/>
      <p:bldP spid="28" grpId="0"/>
      <p:bldP spid="29" grpId="0"/>
      <p:bldP spid="32" grpId="0"/>
      <p:bldP spid="33"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558E63-1DA2-F7C3-D08C-A08B89A0C6FF}"/>
              </a:ext>
            </a:extLst>
          </p:cNvPr>
          <p:cNvSpPr>
            <a:spLocks noGrp="1"/>
          </p:cNvSpPr>
          <p:nvPr>
            <p:ph type="title"/>
          </p:nvPr>
        </p:nvSpPr>
        <p:spPr/>
        <p:txBody>
          <a:bodyPr/>
          <a:lstStyle/>
          <a:p>
            <a:r>
              <a:rPr lang="sv-SE" dirty="0"/>
              <a:t>The Lift</a:t>
            </a: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13B2D7BE-FAD7-1C2F-5D44-C61C5077E2D5}"/>
                  </a:ext>
                </a:extLst>
              </p:cNvPr>
              <p:cNvSpPr>
                <a:spLocks noGrp="1"/>
              </p:cNvSpPr>
              <p:nvPr>
                <p:ph idx="1"/>
              </p:nvPr>
            </p:nvSpPr>
            <p:spPr>
              <a:xfrm>
                <a:off x="611998" y="1998125"/>
                <a:ext cx="5743080" cy="3550721"/>
              </a:xfrm>
            </p:spPr>
            <p:txBody>
              <a:bodyPr/>
              <a:lstStyle/>
              <a:p>
                <a:pPr>
                  <a:lnSpc>
                    <a:spcPct val="107000"/>
                  </a:lnSpc>
                  <a:spcAft>
                    <a:spcPts val="800"/>
                  </a:spcAft>
                </a:pPr>
                <a:r>
                  <a:rPr lang="en-US" sz="2400" kern="100" dirty="0">
                    <a:effectLst/>
                    <a:ea typeface="Calibri" panose="020F0502020204030204" pitchFamily="34" charset="0"/>
                    <a:cs typeface="Times New Roman" panose="02020603050405020304" pitchFamily="18" charset="0"/>
                  </a:rPr>
                  <a:t>If </a:t>
                </a:r>
                <a14:m>
                  <m:oMath xmlns:m="http://schemas.openxmlformats.org/officeDocument/2006/math">
                    <m:sSub>
                      <m:sSubPr>
                        <m:ctrlPr>
                          <a:rPr lang="sv-SE"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kern="100">
                            <a:effectLst/>
                            <a:latin typeface="Cambria Math" panose="02040503050406030204" pitchFamily="18" charset="0"/>
                            <a:ea typeface="Calibri" panose="020F0502020204030204" pitchFamily="34" charset="0"/>
                            <a:cs typeface="Times New Roman" panose="02020603050405020304" pitchFamily="18" charset="0"/>
                          </a:rPr>
                          <m:t>γ</m:t>
                        </m:r>
                      </m:e>
                      <m:sub>
                        <m:r>
                          <m:rPr>
                            <m:sty m:val="p"/>
                          </m:rPr>
                          <a:rPr lang="en-US" sz="2400" kern="100">
                            <a:effectLst/>
                            <a:latin typeface="Cambria Math" panose="02040503050406030204" pitchFamily="18" charset="0"/>
                            <a:ea typeface="Calibri" panose="020F0502020204030204" pitchFamily="34" charset="0"/>
                            <a:cs typeface="Times New Roman" panose="02020603050405020304" pitchFamily="18" charset="0"/>
                          </a:rPr>
                          <m:t>p</m:t>
                        </m:r>
                      </m:sub>
                    </m:sSub>
                    <m:r>
                      <a:rPr lang="sv-SE" sz="2400" b="0" i="0" kern="10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ea typeface="Times New Roman" panose="02020603050405020304" pitchFamily="18" charset="0"/>
                  </a:rPr>
                  <a:t>is a curve, then </a:t>
                </a:r>
                <a14:m>
                  <m:oMath xmlns:m="http://schemas.openxmlformats.org/officeDocument/2006/math">
                    <m:sSub>
                      <m:sSubPr>
                        <m:ctrlPr>
                          <a:rPr lang="sv-SE"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sSub>
                          <m:sSubPr>
                            <m:ctrlPr>
                              <a:rPr lang="sv-SE"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e>
                    </m:d>
                  </m:oMath>
                </a14:m>
                <a:r>
                  <a:rPr lang="en-US" sz="2400" dirty="0">
                    <a:effectLst/>
                    <a:ea typeface="Times New Roman" panose="02020603050405020304" pitchFamily="18" charset="0"/>
                  </a:rPr>
                  <a:t>.</a:t>
                </a:r>
              </a:p>
              <a:p>
                <a:pPr>
                  <a:lnSpc>
                    <a:spcPct val="107000"/>
                  </a:lnSpc>
                  <a:spcAft>
                    <a:spcPts val="800"/>
                  </a:spcAft>
                </a:pPr>
                <a:r>
                  <a:rPr lang="sv-SE" sz="2400" b="0" dirty="0"/>
                  <a:t>The </a:t>
                </a:r>
                <a:r>
                  <a:rPr lang="sv-SE" sz="2400" b="0" dirty="0" err="1"/>
                  <a:t>diffeomorphism</a:t>
                </a:r>
                <a:r>
                  <a:rPr lang="sv-SE" sz="2400" b="0" dirty="0"/>
                  <a:t> </a:t>
                </a:r>
                <a14:m>
                  <m:oMath xmlns:m="http://schemas.openxmlformats.org/officeDocument/2006/math">
                    <m:r>
                      <a:rPr lang="sv-SE" sz="2400" b="0" i="1" smtClean="0">
                        <a:latin typeface="Cambria Math" panose="02040503050406030204" pitchFamily="18" charset="0"/>
                      </a:rPr>
                      <m:t>h</m:t>
                    </m:r>
                  </m:oMath>
                </a14:m>
                <a:r>
                  <a:rPr lang="sv-SE" sz="2400" dirty="0"/>
                  <a:t> </a:t>
                </a:r>
                <a:r>
                  <a:rPr lang="sv-SE" sz="2400" dirty="0" err="1"/>
                  <a:t>can</a:t>
                </a:r>
                <a:r>
                  <a:rPr lang="sv-SE" sz="2400" dirty="0"/>
                  <a:t> be </a:t>
                </a:r>
                <a:r>
                  <a:rPr lang="sv-SE" sz="2400" dirty="0" err="1"/>
                  <a:t>embedded</a:t>
                </a:r>
                <a:r>
                  <a:rPr lang="sv-SE" sz="2400" dirty="0"/>
                  <a:t> in a </a:t>
                </a:r>
                <a:r>
                  <a:rPr lang="sv-SE" sz="2400" dirty="0" err="1"/>
                  <a:t>flow</a:t>
                </a:r>
                <a:r>
                  <a:rPr lang="sv-SE" sz="2400" dirty="0"/>
                  <a:t> on the tangent bundle </a:t>
                </a:r>
                <a14:m>
                  <m:oMath xmlns:m="http://schemas.openxmlformats.org/officeDocument/2006/math">
                    <m:r>
                      <a:rPr lang="sv-SE" sz="2400" b="0" i="1" smtClean="0">
                        <a:latin typeface="Cambria Math" panose="02040503050406030204" pitchFamily="18" charset="0"/>
                      </a:rPr>
                      <m:t>𝑇𝑀</m:t>
                    </m:r>
                  </m:oMath>
                </a14:m>
                <a:r>
                  <a:rPr lang="sv-SE" sz="2400" dirty="0"/>
                  <a:t> </a:t>
                </a:r>
                <a:r>
                  <a:rPr lang="sv-SE" sz="2400" dirty="0" err="1"/>
                  <a:t>thanks</a:t>
                </a:r>
                <a:r>
                  <a:rPr lang="sv-SE" sz="2400" dirty="0"/>
                  <a:t> to the lift.</a:t>
                </a:r>
              </a:p>
            </p:txBody>
          </p:sp>
        </mc:Choice>
        <mc:Fallback xmlns="">
          <p:sp>
            <p:nvSpPr>
              <p:cNvPr id="3" name="Platshållare för innehåll 2">
                <a:extLst>
                  <a:ext uri="{FF2B5EF4-FFF2-40B4-BE49-F238E27FC236}">
                    <a16:creationId xmlns:a16="http://schemas.microsoft.com/office/drawing/2014/main" id="{13B2D7BE-FAD7-1C2F-5D44-C61C5077E2D5}"/>
                  </a:ext>
                </a:extLst>
              </p:cNvPr>
              <p:cNvSpPr>
                <a:spLocks noGrp="1" noRot="1" noChangeAspect="1" noMove="1" noResize="1" noEditPoints="1" noAdjustHandles="1" noChangeArrowheads="1" noChangeShapeType="1" noTextEdit="1"/>
              </p:cNvSpPr>
              <p:nvPr>
                <p:ph idx="1"/>
              </p:nvPr>
            </p:nvSpPr>
            <p:spPr>
              <a:xfrm>
                <a:off x="611998" y="1998125"/>
                <a:ext cx="5743080" cy="3550721"/>
              </a:xfrm>
              <a:blipFill>
                <a:blip r:embed="rId3"/>
                <a:stretch>
                  <a:fillRect l="-2972" r="-3185"/>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FA3A620B-2B95-0D75-D3F9-3563E4C45534}"/>
              </a:ext>
            </a:extLst>
          </p:cNvPr>
          <p:cNvSpPr>
            <a:spLocks noGrp="1"/>
          </p:cNvSpPr>
          <p:nvPr>
            <p:ph type="body" sz="quarter" idx="10"/>
          </p:nvPr>
        </p:nvSpPr>
        <p:spPr/>
        <p:txBody>
          <a:bodyPr/>
          <a:lstStyle/>
          <a:p>
            <a:endParaRPr lang="sv-SE"/>
          </a:p>
        </p:txBody>
      </p:sp>
      <p:pic>
        <p:nvPicPr>
          <p:cNvPr id="5" name="Bildobjekt 4">
            <a:extLst>
              <a:ext uri="{FF2B5EF4-FFF2-40B4-BE49-F238E27FC236}">
                <a16:creationId xmlns:a16="http://schemas.microsoft.com/office/drawing/2014/main" id="{7CE43FB2-416C-3932-08E8-A05F7370B8E7}"/>
              </a:ext>
            </a:extLst>
          </p:cNvPr>
          <p:cNvPicPr>
            <a:picLocks noChangeAspect="1"/>
          </p:cNvPicPr>
          <p:nvPr/>
        </p:nvPicPr>
        <p:blipFill>
          <a:blip r:embed="rId4"/>
          <a:stretch>
            <a:fillRect/>
          </a:stretch>
        </p:blipFill>
        <p:spPr>
          <a:xfrm>
            <a:off x="6499922" y="1894971"/>
            <a:ext cx="4688986" cy="2758440"/>
          </a:xfrm>
          <a:prstGeom prst="rect">
            <a:avLst/>
          </a:prstGeom>
        </p:spPr>
      </p:pic>
      <p:pic>
        <p:nvPicPr>
          <p:cNvPr id="1026" name="Picture 2" descr="Lift Off Stock Illustrations, Cliparts and Royalty Free Lift Off Vectors">
            <a:extLst>
              <a:ext uri="{FF2B5EF4-FFF2-40B4-BE49-F238E27FC236}">
                <a16:creationId xmlns:a16="http://schemas.microsoft.com/office/drawing/2014/main" id="{51D9A2AD-8747-B0FA-A185-CD8E32CA8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338" y="271101"/>
            <a:ext cx="951200" cy="10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7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0DAD7C-C318-788F-C5D5-1FF3302FC52A}"/>
              </a:ext>
            </a:extLst>
          </p:cNvPr>
          <p:cNvSpPr>
            <a:spLocks noGrp="1"/>
          </p:cNvSpPr>
          <p:nvPr>
            <p:ph type="title"/>
          </p:nvPr>
        </p:nvSpPr>
        <p:spPr/>
        <p:txBody>
          <a:bodyPr/>
          <a:lstStyle/>
          <a:p>
            <a:r>
              <a:rPr lang="sv-SE" dirty="0" err="1"/>
              <a:t>Augmented</a:t>
            </a:r>
            <a:r>
              <a:rPr lang="sv-SE" dirty="0"/>
              <a:t> </a:t>
            </a:r>
            <a:r>
              <a:rPr lang="sv-SE" dirty="0" err="1"/>
              <a:t>Manifold</a:t>
            </a:r>
            <a:r>
              <a:rPr lang="sv-SE" dirty="0"/>
              <a:t> Neural </a:t>
            </a:r>
            <a:r>
              <a:rPr lang="sv-SE" dirty="0" err="1"/>
              <a:t>ODEs</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F866EF9A-CC23-909E-210A-B6DC05BB18CD}"/>
                  </a:ext>
                </a:extLst>
              </p:cNvPr>
              <p:cNvSpPr>
                <a:spLocks noGrp="1"/>
              </p:cNvSpPr>
              <p:nvPr>
                <p:ph idx="1"/>
              </p:nvPr>
            </p:nvSpPr>
            <p:spPr>
              <a:xfrm>
                <a:off x="612000" y="1620000"/>
                <a:ext cx="5910164" cy="4032000"/>
              </a:xfrm>
            </p:spPr>
            <p:txBody>
              <a:bodyPr/>
              <a:lstStyle/>
              <a:p>
                <a:r>
                  <a:rPr lang="sv-SE" dirty="0"/>
                  <a:t>NODEs </a:t>
                </a:r>
                <a:r>
                  <a:rPr lang="sv-SE" dirty="0" err="1"/>
                  <a:t>augented</a:t>
                </a:r>
                <a:r>
                  <a:rPr lang="sv-SE" dirty="0"/>
                  <a:t> to </a:t>
                </a:r>
                <a14:m>
                  <m:oMath xmlns:m="http://schemas.openxmlformats.org/officeDocument/2006/math">
                    <m:r>
                      <a:rPr lang="sv-SE" b="0" i="1" smtClean="0">
                        <a:latin typeface="Cambria Math" panose="02040503050406030204" pitchFamily="18" charset="0"/>
                      </a:rPr>
                      <m:t>𝑇𝑀</m:t>
                    </m:r>
                  </m:oMath>
                </a14:m>
                <a:r>
                  <a:rPr lang="sv-SE" dirty="0"/>
                  <a:t> </a:t>
                </a:r>
                <a:r>
                  <a:rPr lang="sv-SE" dirty="0" err="1"/>
                  <a:t>are</a:t>
                </a:r>
                <a:r>
                  <a:rPr lang="sv-SE" dirty="0"/>
                  <a:t> </a:t>
                </a:r>
                <a:r>
                  <a:rPr lang="sv-SE" dirty="0" err="1"/>
                  <a:t>universial</a:t>
                </a:r>
                <a:r>
                  <a:rPr lang="sv-SE" dirty="0"/>
                  <a:t> </a:t>
                </a:r>
                <a:r>
                  <a:rPr lang="sv-SE" dirty="0" err="1"/>
                  <a:t>approximators</a:t>
                </a:r>
                <a:r>
                  <a:rPr lang="sv-SE" dirty="0"/>
                  <a:t> </a:t>
                </a:r>
                <a:r>
                  <a:rPr lang="sv-SE" dirty="0" err="1"/>
                  <a:t>of</a:t>
                </a:r>
                <a:r>
                  <a:rPr lang="sv-SE" dirty="0"/>
                  <a:t> </a:t>
                </a:r>
                <a:r>
                  <a:rPr lang="sv-SE" dirty="0" err="1"/>
                  <a:t>diffeomorphisms</a:t>
                </a:r>
                <a:r>
                  <a:rPr lang="sv-SE" dirty="0"/>
                  <a:t> </a:t>
                </a:r>
                <a14:m>
                  <m:oMath xmlns:m="http://schemas.openxmlformats.org/officeDocument/2006/math">
                    <m:r>
                      <a:rPr lang="sv-SE" b="0" i="1" smtClean="0">
                        <a:latin typeface="Cambria Math" panose="02040503050406030204" pitchFamily="18" charset="0"/>
                      </a:rPr>
                      <m:t>h</m:t>
                    </m:r>
                    <m:r>
                      <a:rPr lang="sv-SE" b="0" i="1" smtClean="0">
                        <a:latin typeface="Cambria Math" panose="02040503050406030204" pitchFamily="18" charset="0"/>
                      </a:rPr>
                      <m:t>:</m:t>
                    </m:r>
                    <m:r>
                      <a:rPr lang="sv-SE" b="0" i="1" smtClean="0">
                        <a:latin typeface="Cambria Math" panose="02040503050406030204" pitchFamily="18" charset="0"/>
                      </a:rPr>
                      <m:t>𝑀</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𝑀</m:t>
                    </m:r>
                  </m:oMath>
                </a14:m>
                <a:r>
                  <a:rPr lang="sv-SE" dirty="0"/>
                  <a:t>.</a:t>
                </a:r>
              </a:p>
              <a:p>
                <a:r>
                  <a:rPr lang="sv-SE" dirty="0" err="1"/>
                  <a:t>How</a:t>
                </a:r>
                <a:r>
                  <a:rPr lang="sv-SE" dirty="0"/>
                  <a:t> do </a:t>
                </a:r>
                <a:r>
                  <a:rPr lang="sv-SE" dirty="0" err="1"/>
                  <a:t>we</a:t>
                </a:r>
                <a:r>
                  <a:rPr lang="sv-SE" dirty="0"/>
                  <a:t> </a:t>
                </a:r>
                <a:r>
                  <a:rPr lang="sv-SE" dirty="0" err="1"/>
                  <a:t>construct</a:t>
                </a:r>
                <a:r>
                  <a:rPr lang="sv-SE" dirty="0"/>
                  <a:t> </a:t>
                </a:r>
                <a:r>
                  <a:rPr lang="sv-SE" dirty="0" err="1"/>
                  <a:t>this</a:t>
                </a:r>
                <a:r>
                  <a:rPr lang="sv-SE" dirty="0"/>
                  <a:t>?</a:t>
                </a:r>
              </a:p>
              <a:p>
                <a:r>
                  <a:rPr lang="sv-SE" dirty="0"/>
                  <a:t>For </a:t>
                </a:r>
                <a14:m>
                  <m:oMath xmlns:m="http://schemas.openxmlformats.org/officeDocument/2006/math">
                    <m:r>
                      <a:rPr lang="sv-SE" b="0" i="1" smtClean="0">
                        <a:latin typeface="Cambria Math" panose="02040503050406030204" pitchFamily="18" charset="0"/>
                      </a:rPr>
                      <m:t>𝑢</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𝑀</m:t>
                    </m:r>
                  </m:oMath>
                </a14:m>
                <a:r>
                  <a:rPr lang="sv-SE" dirty="0"/>
                  <a:t>, </a:t>
                </a:r>
                <a:r>
                  <a:rPr lang="sv-SE" dirty="0" err="1"/>
                  <a:t>let</a:t>
                </a:r>
                <a:r>
                  <a:rPr lang="sv-SE" dirty="0"/>
                  <a:t> </a:t>
                </a:r>
                <a14:m>
                  <m:oMath xmlns:m="http://schemas.openxmlformats.org/officeDocument/2006/math">
                    <m:r>
                      <a:rPr lang="sv-SE" b="0" i="1" smtClean="0">
                        <a:latin typeface="Cambria Math" panose="02040503050406030204" pitchFamily="18" charset="0"/>
                      </a:rPr>
                      <m:t>𝑈</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acc>
                          <m:accPr>
                            <m:chr m:val="̇"/>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accPr>
                          <m:e>
                            <m:r>
                              <a:rPr lang="sv-SE" i="1" kern="100">
                                <a:latin typeface="Cambria Math" panose="02040503050406030204" pitchFamily="18" charset="0"/>
                                <a:ea typeface="Times New Roman" panose="02020603050405020304" pitchFamily="18" charset="0"/>
                                <a:cs typeface="Times New Roman" panose="02020603050405020304" pitchFamily="18" charset="0"/>
                              </a:rPr>
                              <m:t>𝑢</m:t>
                            </m:r>
                          </m:e>
                        </m:acc>
                        <m:r>
                          <a:rPr lang="sv-SE" b="0" i="1" kern="100" smtClean="0">
                            <a:latin typeface="Cambria Math" panose="02040503050406030204" pitchFamily="18" charset="0"/>
                            <a:ea typeface="Times New Roman" panose="02020603050405020304" pitchFamily="18" charset="0"/>
                            <a:cs typeface="Times New Roman" panose="02020603050405020304" pitchFamily="18" charset="0"/>
                          </a:rPr>
                          <m:t>(</m:t>
                        </m:r>
                        <m:r>
                          <a:rPr lang="sv-SE" b="0" i="1" kern="100" smtClean="0">
                            <a:latin typeface="Cambria Math" panose="02040503050406030204" pitchFamily="18" charset="0"/>
                            <a:ea typeface="Times New Roman" panose="02020603050405020304" pitchFamily="18" charset="0"/>
                            <a:cs typeface="Times New Roman" panose="02020603050405020304" pitchFamily="18" charset="0"/>
                          </a:rPr>
                          <m:t>𝑡</m:t>
                        </m:r>
                        <m:r>
                          <a:rPr lang="sv-SE" b="0" i="1" kern="100" smtClean="0">
                            <a:latin typeface="Cambria Math" panose="02040503050406030204" pitchFamily="18" charset="0"/>
                            <a:ea typeface="Times New Roman" panose="02020603050405020304" pitchFamily="18" charset="0"/>
                            <a:cs typeface="Times New Roman" panose="02020603050405020304" pitchFamily="18" charset="0"/>
                          </a:rPr>
                          <m:t>)</m:t>
                        </m:r>
                      </m:e>
                    </m:d>
                  </m:oMath>
                </a14:m>
                <a:r>
                  <a:rPr lang="sv-SE" dirty="0"/>
                  <a:t> and </a:t>
                </a:r>
                <a:r>
                  <a:rPr lang="sv-SE" dirty="0" err="1"/>
                  <a:t>let</a:t>
                </a:r>
                <a:r>
                  <a:rPr lang="sv-SE" dirty="0"/>
                  <a:t> </a:t>
                </a:r>
                <a14:m>
                  <m:oMath xmlns:m="http://schemas.openxmlformats.org/officeDocument/2006/math">
                    <m:r>
                      <a:rPr lang="sv-SE" i="1" smtClean="0">
                        <a:latin typeface="Cambria Math" panose="02040503050406030204" pitchFamily="18" charset="0"/>
                        <a:ea typeface="Cambria Math" panose="02040503050406030204" pitchFamily="18" charset="0"/>
                      </a:rPr>
                      <m:t>𝜙</m:t>
                    </m:r>
                    <m:r>
                      <a:rPr lang="sv-SE" b="0" i="1" smtClean="0">
                        <a:latin typeface="Cambria Math" panose="02040503050406030204" pitchFamily="18" charset="0"/>
                        <a:ea typeface="Cambria Math" panose="02040503050406030204" pitchFamily="18" charset="0"/>
                      </a:rPr>
                      <m:t>=</m:t>
                    </m:r>
                    <m:d>
                      <m:dPr>
                        <m:begChr m:val="["/>
                        <m:endChr m:val="]"/>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𝜒</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𝜓</m:t>
                        </m:r>
                      </m:e>
                    </m:d>
                  </m:oMath>
                </a14:m>
                <a:r>
                  <a:rPr lang="sv-SE" dirty="0"/>
                  <a:t> be a </a:t>
                </a:r>
                <a:r>
                  <a:rPr lang="sv-SE" dirty="0" err="1"/>
                  <a:t>vector</a:t>
                </a:r>
                <a:r>
                  <a:rPr lang="sv-SE" dirty="0"/>
                  <a:t> </a:t>
                </a:r>
                <a:r>
                  <a:rPr lang="sv-SE" dirty="0" err="1"/>
                  <a:t>field</a:t>
                </a:r>
                <a:r>
                  <a:rPr lang="sv-SE" dirty="0"/>
                  <a:t> on </a:t>
                </a:r>
                <a14:m>
                  <m:oMath xmlns:m="http://schemas.openxmlformats.org/officeDocument/2006/math">
                    <m:r>
                      <a:rPr lang="sv-SE" b="0" i="1" smtClean="0">
                        <a:latin typeface="Cambria Math" panose="02040503050406030204" pitchFamily="18" charset="0"/>
                      </a:rPr>
                      <m:t>𝑇𝑀</m:t>
                    </m:r>
                  </m:oMath>
                </a14:m>
                <a:r>
                  <a:rPr lang="sv-SE" dirty="0"/>
                  <a:t> </a:t>
                </a:r>
                <a:r>
                  <a:rPr lang="sv-SE" dirty="0" err="1"/>
                  <a:t>such</a:t>
                </a:r>
                <a:r>
                  <a:rPr lang="sv-SE" dirty="0"/>
                  <a:t> </a:t>
                </a:r>
                <a:r>
                  <a:rPr lang="sv-SE" dirty="0" err="1"/>
                  <a:t>that</a:t>
                </a:r>
                <a:endParaRPr lang="sv-SE" dirty="0"/>
              </a:p>
              <a:p>
                <a:pPr marL="0" indent="0">
                  <a:buNone/>
                </a:pPr>
                <a14:m>
                  <m:oMathPara xmlns:m="http://schemas.openxmlformats.org/officeDocument/2006/math">
                    <m:oMathParaPr>
                      <m:jc m:val="centerGroup"/>
                    </m:oMathParaPr>
                    <m:oMath xmlns:m="http://schemas.openxmlformats.org/officeDocument/2006/math">
                      <m:f>
                        <m:fPr>
                          <m:ctrlPr>
                            <a:rPr lang="sv-SE" i="1">
                              <a:latin typeface="Cambria Math" panose="02040503050406030204" pitchFamily="18" charset="0"/>
                            </a:rPr>
                          </m:ctrlPr>
                        </m:fPr>
                        <m:num>
                          <m:r>
                            <a:rPr lang="sv-SE" i="1">
                              <a:latin typeface="Cambria Math" panose="02040503050406030204" pitchFamily="18" charset="0"/>
                            </a:rPr>
                            <m:t>𝑑</m:t>
                          </m:r>
                        </m:num>
                        <m:den>
                          <m:r>
                            <a:rPr lang="sv-SE" i="1">
                              <a:latin typeface="Cambria Math" panose="02040503050406030204" pitchFamily="18" charset="0"/>
                            </a:rPr>
                            <m:t>𝑑𝑡</m:t>
                          </m:r>
                        </m:den>
                      </m:f>
                      <m:r>
                        <a:rPr lang="sv-SE" i="1">
                          <a:latin typeface="Cambria Math" panose="02040503050406030204" pitchFamily="18" charset="0"/>
                        </a:rPr>
                        <m:t>𝑈</m:t>
                      </m:r>
                      <m:d>
                        <m:dPr>
                          <m:ctrlPr>
                            <a:rPr lang="sv-SE" i="1">
                              <a:latin typeface="Cambria Math" panose="02040503050406030204" pitchFamily="18" charset="0"/>
                            </a:rPr>
                          </m:ctrlPr>
                        </m:dPr>
                        <m:e>
                          <m:r>
                            <a:rPr lang="sv-SE" i="1">
                              <a:latin typeface="Cambria Math" panose="02040503050406030204" pitchFamily="18" charset="0"/>
                            </a:rPr>
                            <m:t>𝑡</m:t>
                          </m:r>
                        </m:e>
                      </m:d>
                      <m:r>
                        <a:rPr lang="sv-SE" i="1">
                          <a:latin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𝑈</m:t>
                          </m:r>
                          <m:d>
                            <m:dPr>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𝑡</m:t>
                              </m:r>
                            </m:e>
                          </m:d>
                          <m:r>
                            <a:rPr lang="sv-SE" i="1">
                              <a:latin typeface="Cambria Math" panose="02040503050406030204" pitchFamily="18" charset="0"/>
                              <a:ea typeface="Cambria Math" panose="02040503050406030204" pitchFamily="18" charset="0"/>
                            </a:rPr>
                            <m:t>.</m:t>
                          </m:r>
                        </m:sub>
                      </m:sSub>
                    </m:oMath>
                  </m:oMathPara>
                </a14:m>
                <a:endParaRPr lang="sv-SE" dirty="0"/>
              </a:p>
              <a:p>
                <a:r>
                  <a:rPr lang="sv-SE" dirty="0" err="1"/>
                  <a:t>Require</a:t>
                </a:r>
                <a:r>
                  <a:rPr lang="sv-SE" dirty="0"/>
                  <a:t> </a:t>
                </a:r>
                <a14:m>
                  <m:oMath xmlns:m="http://schemas.openxmlformats.org/officeDocument/2006/math">
                    <m:r>
                      <a:rPr lang="sv-SE" b="0" i="1" smtClean="0">
                        <a:latin typeface="Cambria Math" panose="02040503050406030204" pitchFamily="18" charset="0"/>
                        <a:ea typeface="Cambria Math" panose="02040503050406030204" pitchFamily="18" charset="0"/>
                      </a:rPr>
                      <m:t>𝜒</m:t>
                    </m:r>
                    <m:d>
                      <m:dPr>
                        <m:ctrlPr>
                          <a:rPr lang="sv-SE" b="0" i="1" smtClean="0">
                            <a:latin typeface="Cambria Math" panose="02040503050406030204" pitchFamily="18" charset="0"/>
                            <a:ea typeface="Cambria Math" panose="02040503050406030204" pitchFamily="18" charset="0"/>
                          </a:rPr>
                        </m:ctrlPr>
                      </m:dPr>
                      <m:e>
                        <m:r>
                          <a:rPr lang="sv-SE" i="1">
                            <a:latin typeface="Cambria Math" panose="02040503050406030204" pitchFamily="18" charset="0"/>
                          </a:rPr>
                          <m:t>𝑢</m:t>
                        </m:r>
                        <m:r>
                          <a:rPr lang="sv-SE" i="1">
                            <a:latin typeface="Cambria Math" panose="02040503050406030204" pitchFamily="18" charset="0"/>
                          </a:rPr>
                          <m:t>,</m:t>
                        </m:r>
                        <m:acc>
                          <m:accPr>
                            <m:chr m:val="̇"/>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accPr>
                          <m:e>
                            <m:r>
                              <a:rPr lang="sv-SE" i="1" kern="100">
                                <a:latin typeface="Cambria Math" panose="02040503050406030204" pitchFamily="18" charset="0"/>
                                <a:ea typeface="Times New Roman" panose="02020603050405020304" pitchFamily="18" charset="0"/>
                                <a:cs typeface="Times New Roman" panose="02020603050405020304" pitchFamily="18" charset="0"/>
                              </a:rPr>
                              <m:t>𝑢</m:t>
                            </m:r>
                          </m:e>
                        </m:acc>
                      </m:e>
                    </m:d>
                    <m:r>
                      <a:rPr lang="sv-SE" b="0" i="1" kern="100" smtClean="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accPr>
                      <m:e>
                        <m:r>
                          <a:rPr lang="sv-SE" i="1" kern="100">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sv-SE" dirty="0"/>
                  <a:t>.</a:t>
                </a:r>
              </a:p>
              <a:p>
                <a:pPr marL="0" indent="0">
                  <a:buNone/>
                </a:pPr>
                <a:endParaRPr lang="sv-SE" dirty="0"/>
              </a:p>
            </p:txBody>
          </p:sp>
        </mc:Choice>
        <mc:Fallback>
          <p:sp>
            <p:nvSpPr>
              <p:cNvPr id="3" name="Platshållare för innehåll 2">
                <a:extLst>
                  <a:ext uri="{FF2B5EF4-FFF2-40B4-BE49-F238E27FC236}">
                    <a16:creationId xmlns:a16="http://schemas.microsoft.com/office/drawing/2014/main" id="{F866EF9A-CC23-909E-210A-B6DC05BB18CD}"/>
                  </a:ext>
                </a:extLst>
              </p:cNvPr>
              <p:cNvSpPr>
                <a:spLocks noGrp="1" noRot="1" noChangeAspect="1" noMove="1" noResize="1" noEditPoints="1" noAdjustHandles="1" noChangeArrowheads="1" noChangeShapeType="1" noTextEdit="1"/>
              </p:cNvSpPr>
              <p:nvPr>
                <p:ph idx="1"/>
              </p:nvPr>
            </p:nvSpPr>
            <p:spPr>
              <a:xfrm>
                <a:off x="612000" y="1620000"/>
                <a:ext cx="5910164" cy="4032000"/>
              </a:xfrm>
              <a:blipFill>
                <a:blip r:embed="rId3"/>
                <a:stretch>
                  <a:fillRect l="-2474" t="-1967" r="-1649"/>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D1C7B6B5-9A67-B4EA-F813-6A0E074D7180}"/>
              </a:ext>
            </a:extLst>
          </p:cNvPr>
          <p:cNvSpPr>
            <a:spLocks noGrp="1"/>
          </p:cNvSpPr>
          <p:nvPr>
            <p:ph type="body" sz="quarter" idx="10"/>
          </p:nvPr>
        </p:nvSpPr>
        <p:spPr/>
        <p:txBody>
          <a:bodyPr/>
          <a:lstStyle/>
          <a:p>
            <a:endParaRPr lang="sv-SE" dirty="0"/>
          </a:p>
        </p:txBody>
      </p:sp>
      <p:sp>
        <p:nvSpPr>
          <p:cNvPr id="6" name="Frihandsfigur: Form 5">
            <a:extLst>
              <a:ext uri="{FF2B5EF4-FFF2-40B4-BE49-F238E27FC236}">
                <a16:creationId xmlns:a16="http://schemas.microsoft.com/office/drawing/2014/main" id="{E04DB76B-A738-D7AB-6075-63934B8C6B8A}"/>
              </a:ext>
            </a:extLst>
          </p:cNvPr>
          <p:cNvSpPr/>
          <p:nvPr/>
        </p:nvSpPr>
        <p:spPr>
          <a:xfrm>
            <a:off x="8615704" y="3173021"/>
            <a:ext cx="3106555" cy="400110"/>
          </a:xfrm>
          <a:custGeom>
            <a:avLst/>
            <a:gdLst>
              <a:gd name="connsiteX0" fmla="*/ 0 w 4136571"/>
              <a:gd name="connsiteY0" fmla="*/ 304910 h 407803"/>
              <a:gd name="connsiteX1" fmla="*/ 696685 w 4136571"/>
              <a:gd name="connsiteY1" fmla="*/ 110 h 407803"/>
              <a:gd name="connsiteX2" fmla="*/ 1494971 w 4136571"/>
              <a:gd name="connsiteY2" fmla="*/ 333939 h 407803"/>
              <a:gd name="connsiteX3" fmla="*/ 2409371 w 4136571"/>
              <a:gd name="connsiteY3" fmla="*/ 391996 h 407803"/>
              <a:gd name="connsiteX4" fmla="*/ 3512457 w 4136571"/>
              <a:gd name="connsiteY4" fmla="*/ 116224 h 407803"/>
              <a:gd name="connsiteX5" fmla="*/ 4136571 w 4136571"/>
              <a:gd name="connsiteY5" fmla="*/ 130739 h 40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571" h="407803">
                <a:moveTo>
                  <a:pt x="0" y="304910"/>
                </a:moveTo>
                <a:cubicBezTo>
                  <a:pt x="223761" y="150091"/>
                  <a:pt x="447523" y="-4728"/>
                  <a:pt x="696685" y="110"/>
                </a:cubicBezTo>
                <a:cubicBezTo>
                  <a:pt x="945847" y="4948"/>
                  <a:pt x="1209523" y="268625"/>
                  <a:pt x="1494971" y="333939"/>
                </a:cubicBezTo>
                <a:cubicBezTo>
                  <a:pt x="1780419" y="399253"/>
                  <a:pt x="2073123" y="428282"/>
                  <a:pt x="2409371" y="391996"/>
                </a:cubicBezTo>
                <a:cubicBezTo>
                  <a:pt x="2745619" y="355710"/>
                  <a:pt x="3224590" y="159767"/>
                  <a:pt x="3512457" y="116224"/>
                </a:cubicBezTo>
                <a:cubicBezTo>
                  <a:pt x="3800324" y="72681"/>
                  <a:pt x="3968447" y="101710"/>
                  <a:pt x="4136571" y="130739"/>
                </a:cubicBez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7" name="textruta 6">
                <a:extLst>
                  <a:ext uri="{FF2B5EF4-FFF2-40B4-BE49-F238E27FC236}">
                    <a16:creationId xmlns:a16="http://schemas.microsoft.com/office/drawing/2014/main" id="{38EBE5C7-368F-8C01-A26D-A3F39E89BFBA}"/>
                  </a:ext>
                </a:extLst>
              </p:cNvPr>
              <p:cNvSpPr txBox="1"/>
              <p:nvPr/>
            </p:nvSpPr>
            <p:spPr>
              <a:xfrm>
                <a:off x="7375531" y="2885231"/>
                <a:ext cx="1889738" cy="90422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5400" b="0" i="1" baseline="-25000" smtClean="0">
                          <a:solidFill>
                            <a:schemeClr val="accent1">
                              <a:lumMod val="60000"/>
                              <a:lumOff val="40000"/>
                            </a:schemeClr>
                          </a:solidFill>
                          <a:latin typeface="Cambria Math" panose="02040503050406030204" pitchFamily="18" charset="0"/>
                        </a:rPr>
                        <m:t>𝑀</m:t>
                      </m:r>
                    </m:oMath>
                  </m:oMathPara>
                </a14:m>
                <a:endParaRPr lang="sv-SE" sz="5400" baseline="-25000" dirty="0" err="1"/>
              </a:p>
            </p:txBody>
          </p:sp>
        </mc:Choice>
        <mc:Fallback>
          <p:sp>
            <p:nvSpPr>
              <p:cNvPr id="7" name="textruta 6">
                <a:extLst>
                  <a:ext uri="{FF2B5EF4-FFF2-40B4-BE49-F238E27FC236}">
                    <a16:creationId xmlns:a16="http://schemas.microsoft.com/office/drawing/2014/main" id="{38EBE5C7-368F-8C01-A26D-A3F39E89BFBA}"/>
                  </a:ext>
                </a:extLst>
              </p:cNvPr>
              <p:cNvSpPr txBox="1">
                <a:spLocks noRot="1" noChangeAspect="1" noMove="1" noResize="1" noEditPoints="1" noAdjustHandles="1" noChangeArrowheads="1" noChangeShapeType="1" noTextEdit="1"/>
              </p:cNvSpPr>
              <p:nvPr/>
            </p:nvSpPr>
            <p:spPr>
              <a:xfrm>
                <a:off x="7375531" y="2885231"/>
                <a:ext cx="1889738" cy="904222"/>
              </a:xfrm>
              <a:prstGeom prst="rect">
                <a:avLst/>
              </a:prstGeom>
              <a:blipFill>
                <a:blip r:embed="rId4"/>
                <a:stretch>
                  <a:fillRect/>
                </a:stretch>
              </a:blipFill>
            </p:spPr>
            <p:txBody>
              <a:bodyPr/>
              <a:lstStyle/>
              <a:p>
                <a:r>
                  <a:rPr lang="sv-SE">
                    <a:noFill/>
                  </a:rPr>
                  <a:t> </a:t>
                </a:r>
              </a:p>
            </p:txBody>
          </p:sp>
        </mc:Fallback>
      </mc:AlternateContent>
      <p:cxnSp>
        <p:nvCxnSpPr>
          <p:cNvPr id="11" name="Rak koppling 10">
            <a:extLst>
              <a:ext uri="{FF2B5EF4-FFF2-40B4-BE49-F238E27FC236}">
                <a16:creationId xmlns:a16="http://schemas.microsoft.com/office/drawing/2014/main" id="{A1ACBBA2-BD95-4E31-61E1-2415ABED11C6}"/>
              </a:ext>
            </a:extLst>
          </p:cNvPr>
          <p:cNvCxnSpPr>
            <a:cxnSpLocks/>
          </p:cNvCxnSpPr>
          <p:nvPr/>
        </p:nvCxnSpPr>
        <p:spPr>
          <a:xfrm flipH="1">
            <a:off x="10117929" y="2093838"/>
            <a:ext cx="108000" cy="298383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mc:Choice xmlns:a14="http://schemas.microsoft.com/office/drawing/2010/main" Requires="a14">
          <p:sp>
            <p:nvSpPr>
              <p:cNvPr id="14" name="textruta 13">
                <a:extLst>
                  <a:ext uri="{FF2B5EF4-FFF2-40B4-BE49-F238E27FC236}">
                    <a16:creationId xmlns:a16="http://schemas.microsoft.com/office/drawing/2014/main" id="{E1DB5762-5EBC-BB80-2750-4A7640B669F7}"/>
                  </a:ext>
                </a:extLst>
              </p:cNvPr>
              <p:cNvSpPr txBox="1"/>
              <p:nvPr/>
            </p:nvSpPr>
            <p:spPr>
              <a:xfrm>
                <a:off x="9595131" y="1395180"/>
                <a:ext cx="1196481" cy="6890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sv-SE" sz="3600" i="1" smtClean="0">
                              <a:latin typeface="Cambria Math" panose="02040503050406030204" pitchFamily="18" charset="0"/>
                            </a:rPr>
                          </m:ctrlPr>
                        </m:sSubPr>
                        <m:e>
                          <m:r>
                            <a:rPr lang="sv-SE" sz="3600" b="0" i="1" smtClean="0">
                              <a:latin typeface="Cambria Math" panose="02040503050406030204" pitchFamily="18" charset="0"/>
                            </a:rPr>
                            <m:t>𝑇</m:t>
                          </m:r>
                        </m:e>
                        <m:sub>
                          <m:r>
                            <a:rPr lang="sv-SE" sz="3600" b="0" i="1" smtClean="0">
                              <a:latin typeface="Cambria Math" panose="02040503050406030204" pitchFamily="18" charset="0"/>
                            </a:rPr>
                            <m:t>𝑝</m:t>
                          </m:r>
                        </m:sub>
                      </m:sSub>
                      <m:r>
                        <a:rPr lang="sv-SE" sz="3600" b="0" i="1" smtClean="0">
                          <a:latin typeface="Cambria Math" panose="02040503050406030204" pitchFamily="18" charset="0"/>
                        </a:rPr>
                        <m:t>𝑀</m:t>
                      </m:r>
                    </m:oMath>
                  </m:oMathPara>
                </a14:m>
                <a:endParaRPr lang="sv-SE" sz="3600" dirty="0" err="1"/>
              </a:p>
            </p:txBody>
          </p:sp>
        </mc:Choice>
        <mc:Fallback>
          <p:sp>
            <p:nvSpPr>
              <p:cNvPr id="14" name="textruta 13">
                <a:extLst>
                  <a:ext uri="{FF2B5EF4-FFF2-40B4-BE49-F238E27FC236}">
                    <a16:creationId xmlns:a16="http://schemas.microsoft.com/office/drawing/2014/main" id="{E1DB5762-5EBC-BB80-2750-4A7640B669F7}"/>
                  </a:ext>
                </a:extLst>
              </p:cNvPr>
              <p:cNvSpPr txBox="1">
                <a:spLocks noRot="1" noChangeAspect="1" noMove="1" noResize="1" noEditPoints="1" noAdjustHandles="1" noChangeArrowheads="1" noChangeShapeType="1" noTextEdit="1"/>
              </p:cNvSpPr>
              <p:nvPr/>
            </p:nvSpPr>
            <p:spPr>
              <a:xfrm>
                <a:off x="9595131" y="1395180"/>
                <a:ext cx="1196481" cy="689099"/>
              </a:xfrm>
              <a:prstGeom prst="rect">
                <a:avLst/>
              </a:prstGeom>
              <a:blipFill>
                <a:blip r:embed="rId5"/>
                <a:stretch>
                  <a:fillRect/>
                </a:stretch>
              </a:blipFill>
            </p:spPr>
            <p:txBody>
              <a:bodyPr/>
              <a:lstStyle/>
              <a:p>
                <a:r>
                  <a:rPr lang="sv-SE">
                    <a:noFill/>
                  </a:rPr>
                  <a:t> </a:t>
                </a:r>
              </a:p>
            </p:txBody>
          </p:sp>
        </mc:Fallback>
      </mc:AlternateContent>
      <p:sp>
        <p:nvSpPr>
          <p:cNvPr id="15" name="Ellips 14">
            <a:extLst>
              <a:ext uri="{FF2B5EF4-FFF2-40B4-BE49-F238E27FC236}">
                <a16:creationId xmlns:a16="http://schemas.microsoft.com/office/drawing/2014/main" id="{905250DE-22FE-21F5-E395-E7A04270B78C}"/>
              </a:ext>
            </a:extLst>
          </p:cNvPr>
          <p:cNvSpPr/>
          <p:nvPr/>
        </p:nvSpPr>
        <p:spPr>
          <a:xfrm>
            <a:off x="10160816" y="239386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mc:Choice xmlns:a14="http://schemas.microsoft.com/office/drawing/2010/main" Requires="a14">
          <p:sp>
            <p:nvSpPr>
              <p:cNvPr id="16" name="textruta 15">
                <a:extLst>
                  <a:ext uri="{FF2B5EF4-FFF2-40B4-BE49-F238E27FC236}">
                    <a16:creationId xmlns:a16="http://schemas.microsoft.com/office/drawing/2014/main" id="{6B142679-EB60-1B46-F989-5246345CCCA5}"/>
                  </a:ext>
                </a:extLst>
              </p:cNvPr>
              <p:cNvSpPr txBox="1"/>
              <p:nvPr/>
            </p:nvSpPr>
            <p:spPr>
              <a:xfrm>
                <a:off x="9476167" y="3441869"/>
                <a:ext cx="1076241" cy="58477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𝑝</m:t>
                      </m:r>
                    </m:oMath>
                  </m:oMathPara>
                </a14:m>
                <a:endParaRPr lang="sv-SE" sz="3200" dirty="0" err="1"/>
              </a:p>
            </p:txBody>
          </p:sp>
        </mc:Choice>
        <mc:Fallback>
          <p:sp>
            <p:nvSpPr>
              <p:cNvPr id="16" name="textruta 15">
                <a:extLst>
                  <a:ext uri="{FF2B5EF4-FFF2-40B4-BE49-F238E27FC236}">
                    <a16:creationId xmlns:a16="http://schemas.microsoft.com/office/drawing/2014/main" id="{6B142679-EB60-1B46-F989-5246345CCCA5}"/>
                  </a:ext>
                </a:extLst>
              </p:cNvPr>
              <p:cNvSpPr txBox="1">
                <a:spLocks noRot="1" noChangeAspect="1" noMove="1" noResize="1" noEditPoints="1" noAdjustHandles="1" noChangeArrowheads="1" noChangeShapeType="1" noTextEdit="1"/>
              </p:cNvSpPr>
              <p:nvPr/>
            </p:nvSpPr>
            <p:spPr>
              <a:xfrm>
                <a:off x="9476167" y="3441869"/>
                <a:ext cx="1076241" cy="584775"/>
              </a:xfrm>
              <a:prstGeom prst="rect">
                <a:avLst/>
              </a:prstGeom>
              <a:blipFill>
                <a:blip r:embed="rId6"/>
                <a:stretch>
                  <a:fillRect/>
                </a:stretch>
              </a:blipFill>
            </p:spPr>
            <p:txBody>
              <a:bodyPr/>
              <a:lstStyle/>
              <a:p>
                <a:r>
                  <a:rPr lang="sv-SE">
                    <a:noFill/>
                  </a:rPr>
                  <a:t> </a:t>
                </a:r>
              </a:p>
            </p:txBody>
          </p:sp>
        </mc:Fallback>
      </mc:AlternateContent>
      <p:sp>
        <p:nvSpPr>
          <p:cNvPr id="17" name="Båge 16">
            <a:extLst>
              <a:ext uri="{FF2B5EF4-FFF2-40B4-BE49-F238E27FC236}">
                <a16:creationId xmlns:a16="http://schemas.microsoft.com/office/drawing/2014/main" id="{1AA369F5-7A7D-3A47-78DD-608B80923D51}"/>
              </a:ext>
            </a:extLst>
          </p:cNvPr>
          <p:cNvSpPr/>
          <p:nvPr/>
        </p:nvSpPr>
        <p:spPr>
          <a:xfrm rot="8320543" flipV="1">
            <a:off x="9789184" y="2318178"/>
            <a:ext cx="1425365" cy="1425760"/>
          </a:xfrm>
          <a:prstGeom prst="arc">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21" name="textruta 20">
                <a:extLst>
                  <a:ext uri="{FF2B5EF4-FFF2-40B4-BE49-F238E27FC236}">
                    <a16:creationId xmlns:a16="http://schemas.microsoft.com/office/drawing/2014/main" id="{24D6596D-CDFC-CE61-4D5A-1DE0DF857630}"/>
                  </a:ext>
                </a:extLst>
              </p:cNvPr>
              <p:cNvSpPr txBox="1"/>
              <p:nvPr/>
            </p:nvSpPr>
            <p:spPr>
              <a:xfrm>
                <a:off x="9425626" y="2731145"/>
                <a:ext cx="432233"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smtClean="0">
                          <a:latin typeface="Cambria Math" panose="02040503050406030204" pitchFamily="18" charset="0"/>
                          <a:ea typeface="Cambria Math" panose="02040503050406030204" pitchFamily="18" charset="0"/>
                        </a:rPr>
                        <m:t>𝜋</m:t>
                      </m:r>
                    </m:oMath>
                  </m:oMathPara>
                </a14:m>
                <a:endParaRPr lang="sv-SE" sz="2000" dirty="0" err="1"/>
              </a:p>
            </p:txBody>
          </p:sp>
        </mc:Choice>
        <mc:Fallback>
          <p:sp>
            <p:nvSpPr>
              <p:cNvPr id="21" name="textruta 20">
                <a:extLst>
                  <a:ext uri="{FF2B5EF4-FFF2-40B4-BE49-F238E27FC236}">
                    <a16:creationId xmlns:a16="http://schemas.microsoft.com/office/drawing/2014/main" id="{24D6596D-CDFC-CE61-4D5A-1DE0DF857630}"/>
                  </a:ext>
                </a:extLst>
              </p:cNvPr>
              <p:cNvSpPr txBox="1">
                <a:spLocks noRot="1" noChangeAspect="1" noMove="1" noResize="1" noEditPoints="1" noAdjustHandles="1" noChangeArrowheads="1" noChangeShapeType="1" noTextEdit="1"/>
              </p:cNvSpPr>
              <p:nvPr/>
            </p:nvSpPr>
            <p:spPr>
              <a:xfrm>
                <a:off x="9425626" y="2731145"/>
                <a:ext cx="432233" cy="400110"/>
              </a:xfrm>
              <a:prstGeom prst="rect">
                <a:avLst/>
              </a:prstGeom>
              <a:blipFill>
                <a:blip r:embed="rId7"/>
                <a:stretch>
                  <a:fillRect/>
                </a:stretch>
              </a:blipFill>
            </p:spPr>
            <p:txBody>
              <a:bodyPr/>
              <a:lstStyle/>
              <a:p>
                <a:r>
                  <a:rPr lang="sv-SE">
                    <a:noFill/>
                  </a:rPr>
                  <a:t> </a:t>
                </a:r>
              </a:p>
            </p:txBody>
          </p:sp>
        </mc:Fallback>
      </mc:AlternateContent>
      <p:cxnSp>
        <p:nvCxnSpPr>
          <p:cNvPr id="23" name="Rak pilkoppling 22">
            <a:extLst>
              <a:ext uri="{FF2B5EF4-FFF2-40B4-BE49-F238E27FC236}">
                <a16:creationId xmlns:a16="http://schemas.microsoft.com/office/drawing/2014/main" id="{D09B5FAF-D362-C6F0-541E-3990D33C4CE3}"/>
              </a:ext>
            </a:extLst>
          </p:cNvPr>
          <p:cNvCxnSpPr>
            <a:cxnSpLocks/>
            <a:endCxn id="15" idx="4"/>
          </p:cNvCxnSpPr>
          <p:nvPr/>
        </p:nvCxnSpPr>
        <p:spPr>
          <a:xfrm flipV="1">
            <a:off x="10171929" y="2501862"/>
            <a:ext cx="42887" cy="104713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9B2BA657-85C3-F8AB-8F1F-FE762C484BD0}"/>
              </a:ext>
            </a:extLst>
          </p:cNvPr>
          <p:cNvSpPr/>
          <p:nvPr/>
        </p:nvSpPr>
        <p:spPr>
          <a:xfrm>
            <a:off x="10120247" y="352411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mc:Choice xmlns:a14="http://schemas.microsoft.com/office/drawing/2010/main" Requires="a14">
          <p:sp>
            <p:nvSpPr>
              <p:cNvPr id="28" name="textruta 27">
                <a:extLst>
                  <a:ext uri="{FF2B5EF4-FFF2-40B4-BE49-F238E27FC236}">
                    <a16:creationId xmlns:a16="http://schemas.microsoft.com/office/drawing/2014/main" id="{25F9066E-883B-D33E-FA6B-5A12FA3F5AB5}"/>
                  </a:ext>
                </a:extLst>
              </p:cNvPr>
              <p:cNvSpPr txBox="1"/>
              <p:nvPr/>
            </p:nvSpPr>
            <p:spPr>
              <a:xfrm>
                <a:off x="10160816" y="2547352"/>
                <a:ext cx="421397"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solidFill>
                            <a:srgbClr val="00B050"/>
                          </a:solidFill>
                          <a:latin typeface="Cambria Math" panose="02040503050406030204" pitchFamily="18" charset="0"/>
                        </a:rPr>
                        <m:t>𝑣</m:t>
                      </m:r>
                    </m:oMath>
                  </m:oMathPara>
                </a14:m>
                <a:endParaRPr lang="sv-SE" sz="2000" dirty="0" err="1"/>
              </a:p>
            </p:txBody>
          </p:sp>
        </mc:Choice>
        <mc:Fallback>
          <p:sp>
            <p:nvSpPr>
              <p:cNvPr id="28" name="textruta 27">
                <a:extLst>
                  <a:ext uri="{FF2B5EF4-FFF2-40B4-BE49-F238E27FC236}">
                    <a16:creationId xmlns:a16="http://schemas.microsoft.com/office/drawing/2014/main" id="{25F9066E-883B-D33E-FA6B-5A12FA3F5AB5}"/>
                  </a:ext>
                </a:extLst>
              </p:cNvPr>
              <p:cNvSpPr txBox="1">
                <a:spLocks noRot="1" noChangeAspect="1" noMove="1" noResize="1" noEditPoints="1" noAdjustHandles="1" noChangeArrowheads="1" noChangeShapeType="1" noTextEdit="1"/>
              </p:cNvSpPr>
              <p:nvPr/>
            </p:nvSpPr>
            <p:spPr>
              <a:xfrm>
                <a:off x="10160816" y="2547352"/>
                <a:ext cx="421397" cy="400110"/>
              </a:xfrm>
              <a:prstGeom prst="rect">
                <a:avLst/>
              </a:prstGeom>
              <a:blipFill>
                <a:blip r:embed="rId8"/>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29" name="textruta 28">
                <a:extLst>
                  <a:ext uri="{FF2B5EF4-FFF2-40B4-BE49-F238E27FC236}">
                    <a16:creationId xmlns:a16="http://schemas.microsoft.com/office/drawing/2014/main" id="{92528AB2-37CB-6067-1AB7-D8F8F4C774D6}"/>
                  </a:ext>
                </a:extLst>
              </p:cNvPr>
              <p:cNvSpPr txBox="1"/>
              <p:nvPr/>
            </p:nvSpPr>
            <p:spPr>
              <a:xfrm>
                <a:off x="10117929" y="2163872"/>
                <a:ext cx="1076241"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2400" b="0" i="1" smtClean="0">
                          <a:latin typeface="Cambria Math" panose="02040503050406030204" pitchFamily="18" charset="0"/>
                        </a:rPr>
                        <m:t>(</m:t>
                      </m:r>
                      <m:r>
                        <a:rPr lang="sv-SE" sz="2400" b="0" i="1" smtClean="0">
                          <a:latin typeface="Cambria Math" panose="02040503050406030204" pitchFamily="18" charset="0"/>
                        </a:rPr>
                        <m:t>𝑝</m:t>
                      </m:r>
                      <m:r>
                        <a:rPr lang="sv-SE" sz="2400" b="0" i="1" smtClean="0">
                          <a:latin typeface="Cambria Math" panose="02040503050406030204" pitchFamily="18" charset="0"/>
                        </a:rPr>
                        <m:t>,</m:t>
                      </m:r>
                      <m:r>
                        <a:rPr lang="sv-SE" sz="2400" b="0" i="1" smtClean="0">
                          <a:latin typeface="Cambria Math" panose="02040503050406030204" pitchFamily="18" charset="0"/>
                        </a:rPr>
                        <m:t>𝑣</m:t>
                      </m:r>
                      <m:r>
                        <a:rPr lang="sv-SE" sz="2400" b="0" i="1" smtClean="0">
                          <a:latin typeface="Cambria Math" panose="02040503050406030204" pitchFamily="18" charset="0"/>
                        </a:rPr>
                        <m:t>)</m:t>
                      </m:r>
                    </m:oMath>
                  </m:oMathPara>
                </a14:m>
                <a:endParaRPr lang="sv-SE" sz="2400" dirty="0" err="1"/>
              </a:p>
            </p:txBody>
          </p:sp>
        </mc:Choice>
        <mc:Fallback>
          <p:sp>
            <p:nvSpPr>
              <p:cNvPr id="29" name="textruta 28">
                <a:extLst>
                  <a:ext uri="{FF2B5EF4-FFF2-40B4-BE49-F238E27FC236}">
                    <a16:creationId xmlns:a16="http://schemas.microsoft.com/office/drawing/2014/main" id="{92528AB2-37CB-6067-1AB7-D8F8F4C774D6}"/>
                  </a:ext>
                </a:extLst>
              </p:cNvPr>
              <p:cNvSpPr txBox="1">
                <a:spLocks noRot="1" noChangeAspect="1" noMove="1" noResize="1" noEditPoints="1" noAdjustHandles="1" noChangeArrowheads="1" noChangeShapeType="1" noTextEdit="1"/>
              </p:cNvSpPr>
              <p:nvPr/>
            </p:nvSpPr>
            <p:spPr>
              <a:xfrm>
                <a:off x="10117929" y="2163872"/>
                <a:ext cx="1076241" cy="461665"/>
              </a:xfrm>
              <a:prstGeom prst="rect">
                <a:avLst/>
              </a:prstGeom>
              <a:blipFill>
                <a:blip r:embed="rId9"/>
                <a:stretch>
                  <a:fillRect b="-19737"/>
                </a:stretch>
              </a:blipFill>
            </p:spPr>
            <p:txBody>
              <a:bodyPr/>
              <a:lstStyle/>
              <a:p>
                <a:r>
                  <a:rPr lang="sv-SE">
                    <a:noFill/>
                  </a:rPr>
                  <a:t> </a:t>
                </a:r>
              </a:p>
            </p:txBody>
          </p:sp>
        </mc:Fallback>
      </mc:AlternateContent>
      <p:sp>
        <p:nvSpPr>
          <p:cNvPr id="30" name="Vänster klammerparentes 29">
            <a:extLst>
              <a:ext uri="{FF2B5EF4-FFF2-40B4-BE49-F238E27FC236}">
                <a16:creationId xmlns:a16="http://schemas.microsoft.com/office/drawing/2014/main" id="{176C404D-923F-3237-8062-D9B5C418B2C0}"/>
              </a:ext>
            </a:extLst>
          </p:cNvPr>
          <p:cNvSpPr/>
          <p:nvPr/>
        </p:nvSpPr>
        <p:spPr>
          <a:xfrm>
            <a:off x="7497101" y="1691641"/>
            <a:ext cx="519885" cy="3546359"/>
          </a:xfrm>
          <a:prstGeom prst="leftBrace">
            <a:avLst>
              <a:gd name="adj1" fmla="val 8333"/>
              <a:gd name="adj2" fmla="val 502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31" name="textruta 30">
                <a:extLst>
                  <a:ext uri="{FF2B5EF4-FFF2-40B4-BE49-F238E27FC236}">
                    <a16:creationId xmlns:a16="http://schemas.microsoft.com/office/drawing/2014/main" id="{BC5B31E9-5952-E49E-559B-123065A039C1}"/>
                  </a:ext>
                </a:extLst>
              </p:cNvPr>
              <p:cNvSpPr txBox="1"/>
              <p:nvPr/>
            </p:nvSpPr>
            <p:spPr>
              <a:xfrm>
                <a:off x="6522164" y="3149481"/>
                <a:ext cx="932050"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𝑇𝑀</m:t>
                      </m:r>
                    </m:oMath>
                  </m:oMathPara>
                </a14:m>
                <a:endParaRPr lang="sv-SE" sz="3200" dirty="0" err="1"/>
              </a:p>
            </p:txBody>
          </p:sp>
        </mc:Choice>
        <mc:Fallback>
          <p:sp>
            <p:nvSpPr>
              <p:cNvPr id="31" name="textruta 30">
                <a:extLst>
                  <a:ext uri="{FF2B5EF4-FFF2-40B4-BE49-F238E27FC236}">
                    <a16:creationId xmlns:a16="http://schemas.microsoft.com/office/drawing/2014/main" id="{BC5B31E9-5952-E49E-559B-123065A039C1}"/>
                  </a:ext>
                </a:extLst>
              </p:cNvPr>
              <p:cNvSpPr txBox="1">
                <a:spLocks noRot="1" noChangeAspect="1" noMove="1" noResize="1" noEditPoints="1" noAdjustHandles="1" noChangeArrowheads="1" noChangeShapeType="1" noTextEdit="1"/>
              </p:cNvSpPr>
              <p:nvPr/>
            </p:nvSpPr>
            <p:spPr>
              <a:xfrm>
                <a:off x="6522164" y="3149481"/>
                <a:ext cx="932050" cy="584775"/>
              </a:xfrm>
              <a:prstGeom prst="rect">
                <a:avLst/>
              </a:prstGeom>
              <a:blipFill>
                <a:blip r:embed="rId10"/>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007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0DAD7C-C318-788F-C5D5-1FF3302FC52A}"/>
              </a:ext>
            </a:extLst>
          </p:cNvPr>
          <p:cNvSpPr>
            <a:spLocks noGrp="1"/>
          </p:cNvSpPr>
          <p:nvPr>
            <p:ph type="title"/>
          </p:nvPr>
        </p:nvSpPr>
        <p:spPr/>
        <p:txBody>
          <a:bodyPr/>
          <a:lstStyle/>
          <a:p>
            <a:r>
              <a:rPr lang="sv-SE" dirty="0" err="1"/>
              <a:t>Augmented</a:t>
            </a:r>
            <a:r>
              <a:rPr lang="sv-SE" dirty="0"/>
              <a:t> </a:t>
            </a:r>
            <a:r>
              <a:rPr lang="sv-SE" dirty="0" err="1"/>
              <a:t>Manifold</a:t>
            </a:r>
            <a:r>
              <a:rPr lang="sv-SE" dirty="0"/>
              <a:t> Neural </a:t>
            </a:r>
            <a:r>
              <a:rPr lang="sv-SE" dirty="0" err="1"/>
              <a:t>ODEs</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F866EF9A-CC23-909E-210A-B6DC05BB18CD}"/>
                  </a:ext>
                </a:extLst>
              </p:cNvPr>
              <p:cNvSpPr>
                <a:spLocks noGrp="1"/>
              </p:cNvSpPr>
              <p:nvPr>
                <p:ph idx="1"/>
              </p:nvPr>
            </p:nvSpPr>
            <p:spPr>
              <a:xfrm>
                <a:off x="661341" y="2373109"/>
                <a:ext cx="5910164" cy="2137518"/>
              </a:xfrm>
            </p:spPr>
            <p:txBody>
              <a:bodyPr/>
              <a:lstStyle/>
              <a:p>
                <a:r>
                  <a:rPr lang="en-US" dirty="0"/>
                  <a:t>The resulting augmented NODE is equivalent to the second order ODE </a:t>
                </a:r>
                <a14:m>
                  <m:oMath xmlns:m="http://schemas.openxmlformats.org/officeDocument/2006/math">
                    <m:acc>
                      <m:accPr>
                        <m:chr m:val="̈"/>
                        <m:ctrlPr>
                          <a:rPr lang="en-US" i="1" smtClean="0">
                            <a:latin typeface="Cambria Math" panose="02040503050406030204" pitchFamily="18" charset="0"/>
                          </a:rPr>
                        </m:ctrlPr>
                      </m:accPr>
                      <m:e>
                        <m:r>
                          <a:rPr lang="sv-SE" b="0" i="1" smtClean="0">
                            <a:latin typeface="Cambria Math" panose="02040503050406030204" pitchFamily="18" charset="0"/>
                          </a:rPr>
                          <m:t>𝑢</m:t>
                        </m:r>
                      </m:e>
                    </m:acc>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𝜓</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𝑢</m:t>
                    </m:r>
                    <m:r>
                      <a:rPr lang="sv-SE" b="0" i="1" smtClean="0">
                        <a:latin typeface="Cambria Math" panose="02040503050406030204" pitchFamily="18" charset="0"/>
                        <a:ea typeface="Cambria Math" panose="02040503050406030204" pitchFamily="18" charset="0"/>
                      </a:rPr>
                      <m:t>,</m:t>
                    </m:r>
                    <m:acc>
                      <m:accPr>
                        <m:chr m:val="̇"/>
                        <m:ctrlPr>
                          <a:rPr lang="sv-SE" i="1" kern="100">
                            <a:latin typeface="Cambria Math" panose="02040503050406030204" pitchFamily="18" charset="0"/>
                            <a:ea typeface="Times New Roman" panose="02020603050405020304" pitchFamily="18" charset="0"/>
                            <a:cs typeface="Times New Roman" panose="02020603050405020304" pitchFamily="18" charset="0"/>
                          </a:rPr>
                        </m:ctrlPr>
                      </m:accPr>
                      <m:e>
                        <m:r>
                          <a:rPr lang="sv-SE" i="1" kern="100">
                            <a:latin typeface="Cambria Math" panose="02040503050406030204" pitchFamily="18" charset="0"/>
                            <a:ea typeface="Times New Roman" panose="02020603050405020304" pitchFamily="18" charset="0"/>
                            <a:cs typeface="Times New Roman" panose="02020603050405020304" pitchFamily="18" charset="0"/>
                          </a:rPr>
                          <m:t>𝑢</m:t>
                        </m:r>
                      </m:e>
                    </m:acc>
                    <m:r>
                      <a:rPr lang="sv-SE" b="0" i="1" smtClean="0">
                        <a:latin typeface="Cambria Math" panose="02040503050406030204" pitchFamily="18" charset="0"/>
                        <a:ea typeface="Cambria Math" panose="02040503050406030204" pitchFamily="18" charset="0"/>
                      </a:rPr>
                      <m:t>)</m:t>
                    </m:r>
                  </m:oMath>
                </a14:m>
                <a:r>
                  <a:rPr lang="en-US" dirty="0"/>
                  <a:t> on </a:t>
                </a:r>
                <a14:m>
                  <m:oMath xmlns:m="http://schemas.openxmlformats.org/officeDocument/2006/math">
                    <m:r>
                      <a:rPr lang="sv-SE" b="0" i="1" smtClean="0">
                        <a:latin typeface="Cambria Math" panose="02040503050406030204" pitchFamily="18" charset="0"/>
                      </a:rPr>
                      <m:t>𝑀</m:t>
                    </m:r>
                  </m:oMath>
                </a14:m>
                <a:r>
                  <a:rPr lang="sv-SE" dirty="0"/>
                  <a:t>.</a:t>
                </a:r>
              </a:p>
              <a:p>
                <a:r>
                  <a:rPr lang="sv-SE" b="0" dirty="0"/>
                  <a:t>The </a:t>
                </a:r>
                <a:r>
                  <a:rPr lang="sv-SE" b="0" dirty="0" err="1"/>
                  <a:t>diffeomorphism</a:t>
                </a:r>
                <a:r>
                  <a:rPr lang="sv-SE" b="0" dirty="0"/>
                  <a:t> </a:t>
                </a:r>
                <a14:m>
                  <m:oMath xmlns:m="http://schemas.openxmlformats.org/officeDocument/2006/math">
                    <m:r>
                      <a:rPr lang="sv-SE" b="0" i="1" smtClean="0">
                        <a:latin typeface="Cambria Math" panose="02040503050406030204" pitchFamily="18" charset="0"/>
                      </a:rPr>
                      <m:t>h</m:t>
                    </m:r>
                  </m:oMath>
                </a14:m>
                <a:r>
                  <a:rPr lang="sv-SE" b="0" dirty="0"/>
                  <a:t> where </a:t>
                </a:r>
                <a14:m>
                  <m:oMath xmlns:m="http://schemas.openxmlformats.org/officeDocument/2006/math">
                    <m:r>
                      <a:rPr lang="sv-SE" b="0" i="1" smtClean="0">
                        <a:latin typeface="Cambria Math" panose="02040503050406030204" pitchFamily="18" charset="0"/>
                      </a:rPr>
                      <m:t>𝑝</m:t>
                    </m:r>
                    <m:r>
                      <a:rPr lang="sv-SE" b="0" i="1" smtClean="0">
                        <a:latin typeface="Cambria Math" panose="02040503050406030204" pitchFamily="18" charset="0"/>
                      </a:rPr>
                      <m:t>=</m:t>
                    </m:r>
                    <m:r>
                      <a:rPr lang="sv-SE" b="0" i="1" smtClean="0">
                        <a:latin typeface="Cambria Math" panose="02040503050406030204" pitchFamily="18" charset="0"/>
                      </a:rPr>
                      <m:t>𝑢</m:t>
                    </m:r>
                    <m:r>
                      <a:rPr lang="sv-SE" b="0" i="1" smtClean="0">
                        <a:latin typeface="Cambria Math" panose="02040503050406030204" pitchFamily="18" charset="0"/>
                      </a:rPr>
                      <m:t>(0)</m:t>
                    </m:r>
                  </m:oMath>
                </a14:m>
                <a:r>
                  <a:rPr lang="en-US" dirty="0"/>
                  <a:t>, </a:t>
                </a:r>
                <a14:m>
                  <m:oMath xmlns:m="http://schemas.openxmlformats.org/officeDocument/2006/math">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𝑝</m:t>
                        </m:r>
                      </m:e>
                    </m:d>
                    <m:r>
                      <a:rPr lang="sv-SE" b="0" i="1" smtClean="0">
                        <a:latin typeface="Cambria Math" panose="02040503050406030204" pitchFamily="18" charset="0"/>
                      </a:rPr>
                      <m:t>=</m:t>
                    </m:r>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1</m:t>
                        </m:r>
                      </m:e>
                    </m:d>
                  </m:oMath>
                </a14:m>
                <a:r>
                  <a:rPr lang="sv-SE" b="0" dirty="0">
                    <a:ea typeface="Cambria Math" panose="02040503050406030204" pitchFamily="18" charset="0"/>
                  </a:rPr>
                  <a:t> is given by </a:t>
                </a:r>
                <a14:m>
                  <m:oMath xmlns:m="http://schemas.openxmlformats.org/officeDocument/2006/math">
                    <m:r>
                      <a:rPr lang="sv-SE" b="0" i="1" smtClean="0">
                        <a:latin typeface="Cambria Math" panose="02040503050406030204" pitchFamily="18" charset="0"/>
                      </a:rPr>
                      <m:t>h</m:t>
                    </m:r>
                    <m:r>
                      <a:rPr lang="sv-SE" b="0" i="1" smtClean="0">
                        <a:latin typeface="Cambria Math" panose="02040503050406030204" pitchFamily="18" charset="0"/>
                      </a:rPr>
                      <m:t>(</m:t>
                    </m:r>
                    <m:r>
                      <a:rPr lang="sv-SE" b="0" i="1" smtClean="0">
                        <a:latin typeface="Cambria Math" panose="02040503050406030204" pitchFamily="18" charset="0"/>
                      </a:rPr>
                      <m:t>𝑝</m:t>
                    </m:r>
                    <m:r>
                      <a:rPr lang="sv-SE" b="0" i="1" smtClean="0">
                        <a:latin typeface="Cambria Math" panose="02040503050406030204" pitchFamily="18" charset="0"/>
                      </a:rPr>
                      <m:t>)=</m:t>
                    </m:r>
                    <m:r>
                      <a:rPr lang="sv-SE" i="1">
                        <a:latin typeface="Cambria Math" panose="02040503050406030204" pitchFamily="18" charset="0"/>
                        <a:ea typeface="Cambria Math" panose="02040503050406030204" pitchFamily="18" charset="0"/>
                      </a:rPr>
                      <m:t>𝜋</m:t>
                    </m:r>
                    <m:r>
                      <a:rPr lang="sv-SE" i="1">
                        <a:latin typeface="Cambria Math" panose="02040503050406030204" pitchFamily="18" charset="0"/>
                        <a:ea typeface="Cambria Math" panose="02040503050406030204" pitchFamily="18" charset="0"/>
                      </a:rPr>
                      <m:t>𝑈</m:t>
                    </m:r>
                    <m:d>
                      <m:dPr>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1</m:t>
                        </m:r>
                      </m:e>
                    </m:d>
                  </m:oMath>
                </a14:m>
                <a:r>
                  <a:rPr lang="sv-SE" b="0" i="1" dirty="0">
                    <a:ea typeface="Cambria Math" panose="02040503050406030204" pitchFamily="18" charset="0"/>
                  </a:rPr>
                  <a:t>.</a:t>
                </a:r>
              </a:p>
              <a:p>
                <a:endParaRPr lang="sv-SE" dirty="0"/>
              </a:p>
            </p:txBody>
          </p:sp>
        </mc:Choice>
        <mc:Fallback>
          <p:sp>
            <p:nvSpPr>
              <p:cNvPr id="3" name="Platshållare för innehåll 2">
                <a:extLst>
                  <a:ext uri="{FF2B5EF4-FFF2-40B4-BE49-F238E27FC236}">
                    <a16:creationId xmlns:a16="http://schemas.microsoft.com/office/drawing/2014/main" id="{F866EF9A-CC23-909E-210A-B6DC05BB18CD}"/>
                  </a:ext>
                </a:extLst>
              </p:cNvPr>
              <p:cNvSpPr>
                <a:spLocks noGrp="1" noRot="1" noChangeAspect="1" noMove="1" noResize="1" noEditPoints="1" noAdjustHandles="1" noChangeArrowheads="1" noChangeShapeType="1" noTextEdit="1"/>
              </p:cNvSpPr>
              <p:nvPr>
                <p:ph idx="1"/>
              </p:nvPr>
            </p:nvSpPr>
            <p:spPr>
              <a:xfrm>
                <a:off x="661341" y="2373109"/>
                <a:ext cx="5910164" cy="2137518"/>
              </a:xfrm>
              <a:blipFill>
                <a:blip r:embed="rId3"/>
                <a:stretch>
                  <a:fillRect l="-2474" t="-3704" r="-722"/>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D1C7B6B5-9A67-B4EA-F813-6A0E074D7180}"/>
              </a:ext>
            </a:extLst>
          </p:cNvPr>
          <p:cNvSpPr>
            <a:spLocks noGrp="1"/>
          </p:cNvSpPr>
          <p:nvPr>
            <p:ph type="body" sz="quarter" idx="10"/>
          </p:nvPr>
        </p:nvSpPr>
        <p:spPr/>
        <p:txBody>
          <a:bodyPr/>
          <a:lstStyle/>
          <a:p>
            <a:endParaRPr lang="sv-SE" dirty="0"/>
          </a:p>
        </p:txBody>
      </p:sp>
      <p:sp>
        <p:nvSpPr>
          <p:cNvPr id="6" name="Frihandsfigur: Form 5">
            <a:extLst>
              <a:ext uri="{FF2B5EF4-FFF2-40B4-BE49-F238E27FC236}">
                <a16:creationId xmlns:a16="http://schemas.microsoft.com/office/drawing/2014/main" id="{E04DB76B-A738-D7AB-6075-63934B8C6B8A}"/>
              </a:ext>
            </a:extLst>
          </p:cNvPr>
          <p:cNvSpPr/>
          <p:nvPr/>
        </p:nvSpPr>
        <p:spPr>
          <a:xfrm>
            <a:off x="8615704" y="3173021"/>
            <a:ext cx="3106555" cy="400110"/>
          </a:xfrm>
          <a:custGeom>
            <a:avLst/>
            <a:gdLst>
              <a:gd name="connsiteX0" fmla="*/ 0 w 4136571"/>
              <a:gd name="connsiteY0" fmla="*/ 304910 h 407803"/>
              <a:gd name="connsiteX1" fmla="*/ 696685 w 4136571"/>
              <a:gd name="connsiteY1" fmla="*/ 110 h 407803"/>
              <a:gd name="connsiteX2" fmla="*/ 1494971 w 4136571"/>
              <a:gd name="connsiteY2" fmla="*/ 333939 h 407803"/>
              <a:gd name="connsiteX3" fmla="*/ 2409371 w 4136571"/>
              <a:gd name="connsiteY3" fmla="*/ 391996 h 407803"/>
              <a:gd name="connsiteX4" fmla="*/ 3512457 w 4136571"/>
              <a:gd name="connsiteY4" fmla="*/ 116224 h 407803"/>
              <a:gd name="connsiteX5" fmla="*/ 4136571 w 4136571"/>
              <a:gd name="connsiteY5" fmla="*/ 130739 h 40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571" h="407803">
                <a:moveTo>
                  <a:pt x="0" y="304910"/>
                </a:moveTo>
                <a:cubicBezTo>
                  <a:pt x="223761" y="150091"/>
                  <a:pt x="447523" y="-4728"/>
                  <a:pt x="696685" y="110"/>
                </a:cubicBezTo>
                <a:cubicBezTo>
                  <a:pt x="945847" y="4948"/>
                  <a:pt x="1209523" y="268625"/>
                  <a:pt x="1494971" y="333939"/>
                </a:cubicBezTo>
                <a:cubicBezTo>
                  <a:pt x="1780419" y="399253"/>
                  <a:pt x="2073123" y="428282"/>
                  <a:pt x="2409371" y="391996"/>
                </a:cubicBezTo>
                <a:cubicBezTo>
                  <a:pt x="2745619" y="355710"/>
                  <a:pt x="3224590" y="159767"/>
                  <a:pt x="3512457" y="116224"/>
                </a:cubicBezTo>
                <a:cubicBezTo>
                  <a:pt x="3800324" y="72681"/>
                  <a:pt x="3968447" y="101710"/>
                  <a:pt x="4136571" y="130739"/>
                </a:cubicBez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7" name="textruta 6">
                <a:extLst>
                  <a:ext uri="{FF2B5EF4-FFF2-40B4-BE49-F238E27FC236}">
                    <a16:creationId xmlns:a16="http://schemas.microsoft.com/office/drawing/2014/main" id="{38EBE5C7-368F-8C01-A26D-A3F39E89BFBA}"/>
                  </a:ext>
                </a:extLst>
              </p:cNvPr>
              <p:cNvSpPr txBox="1"/>
              <p:nvPr/>
            </p:nvSpPr>
            <p:spPr>
              <a:xfrm>
                <a:off x="7375531" y="2885231"/>
                <a:ext cx="1889738" cy="90422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5400" b="0" i="1" baseline="-25000" smtClean="0">
                          <a:solidFill>
                            <a:schemeClr val="accent1">
                              <a:lumMod val="60000"/>
                              <a:lumOff val="40000"/>
                            </a:schemeClr>
                          </a:solidFill>
                          <a:latin typeface="Cambria Math" panose="02040503050406030204" pitchFamily="18" charset="0"/>
                        </a:rPr>
                        <m:t>𝑀</m:t>
                      </m:r>
                    </m:oMath>
                  </m:oMathPara>
                </a14:m>
                <a:endParaRPr lang="sv-SE" sz="5400" baseline="-25000" dirty="0" err="1"/>
              </a:p>
            </p:txBody>
          </p:sp>
        </mc:Choice>
        <mc:Fallback>
          <p:sp>
            <p:nvSpPr>
              <p:cNvPr id="7" name="textruta 6">
                <a:extLst>
                  <a:ext uri="{FF2B5EF4-FFF2-40B4-BE49-F238E27FC236}">
                    <a16:creationId xmlns:a16="http://schemas.microsoft.com/office/drawing/2014/main" id="{38EBE5C7-368F-8C01-A26D-A3F39E89BFBA}"/>
                  </a:ext>
                </a:extLst>
              </p:cNvPr>
              <p:cNvSpPr txBox="1">
                <a:spLocks noRot="1" noChangeAspect="1" noMove="1" noResize="1" noEditPoints="1" noAdjustHandles="1" noChangeArrowheads="1" noChangeShapeType="1" noTextEdit="1"/>
              </p:cNvSpPr>
              <p:nvPr/>
            </p:nvSpPr>
            <p:spPr>
              <a:xfrm>
                <a:off x="7375531" y="2885231"/>
                <a:ext cx="1889738" cy="904222"/>
              </a:xfrm>
              <a:prstGeom prst="rect">
                <a:avLst/>
              </a:prstGeom>
              <a:blipFill>
                <a:blip r:embed="rId4"/>
                <a:stretch>
                  <a:fillRect/>
                </a:stretch>
              </a:blipFill>
            </p:spPr>
            <p:txBody>
              <a:bodyPr/>
              <a:lstStyle/>
              <a:p>
                <a:r>
                  <a:rPr lang="sv-SE">
                    <a:noFill/>
                  </a:rPr>
                  <a:t> </a:t>
                </a:r>
              </a:p>
            </p:txBody>
          </p:sp>
        </mc:Fallback>
      </mc:AlternateContent>
      <p:cxnSp>
        <p:nvCxnSpPr>
          <p:cNvPr id="11" name="Rak koppling 10">
            <a:extLst>
              <a:ext uri="{FF2B5EF4-FFF2-40B4-BE49-F238E27FC236}">
                <a16:creationId xmlns:a16="http://schemas.microsoft.com/office/drawing/2014/main" id="{A1ACBBA2-BD95-4E31-61E1-2415ABED11C6}"/>
              </a:ext>
            </a:extLst>
          </p:cNvPr>
          <p:cNvCxnSpPr>
            <a:cxnSpLocks/>
          </p:cNvCxnSpPr>
          <p:nvPr/>
        </p:nvCxnSpPr>
        <p:spPr>
          <a:xfrm flipH="1">
            <a:off x="10117929" y="2093838"/>
            <a:ext cx="108000" cy="298383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mc:Choice xmlns:a14="http://schemas.microsoft.com/office/drawing/2010/main" Requires="a14">
          <p:sp>
            <p:nvSpPr>
              <p:cNvPr id="14" name="textruta 13">
                <a:extLst>
                  <a:ext uri="{FF2B5EF4-FFF2-40B4-BE49-F238E27FC236}">
                    <a16:creationId xmlns:a16="http://schemas.microsoft.com/office/drawing/2014/main" id="{E1DB5762-5EBC-BB80-2750-4A7640B669F7}"/>
                  </a:ext>
                </a:extLst>
              </p:cNvPr>
              <p:cNvSpPr txBox="1"/>
              <p:nvPr/>
            </p:nvSpPr>
            <p:spPr>
              <a:xfrm>
                <a:off x="9595131" y="1395180"/>
                <a:ext cx="1196481" cy="6890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sv-SE" sz="3600" i="1" smtClean="0">
                              <a:latin typeface="Cambria Math" panose="02040503050406030204" pitchFamily="18" charset="0"/>
                            </a:rPr>
                          </m:ctrlPr>
                        </m:sSubPr>
                        <m:e>
                          <m:r>
                            <a:rPr lang="sv-SE" sz="3600" b="0" i="1" smtClean="0">
                              <a:latin typeface="Cambria Math" panose="02040503050406030204" pitchFamily="18" charset="0"/>
                            </a:rPr>
                            <m:t>𝑇</m:t>
                          </m:r>
                        </m:e>
                        <m:sub>
                          <m:r>
                            <a:rPr lang="sv-SE" sz="3600" b="0" i="1" smtClean="0">
                              <a:latin typeface="Cambria Math" panose="02040503050406030204" pitchFamily="18" charset="0"/>
                            </a:rPr>
                            <m:t>𝑝</m:t>
                          </m:r>
                        </m:sub>
                      </m:sSub>
                      <m:r>
                        <a:rPr lang="sv-SE" sz="3600" b="0" i="1" smtClean="0">
                          <a:latin typeface="Cambria Math" panose="02040503050406030204" pitchFamily="18" charset="0"/>
                        </a:rPr>
                        <m:t>𝑀</m:t>
                      </m:r>
                    </m:oMath>
                  </m:oMathPara>
                </a14:m>
                <a:endParaRPr lang="sv-SE" sz="3600" dirty="0" err="1"/>
              </a:p>
            </p:txBody>
          </p:sp>
        </mc:Choice>
        <mc:Fallback>
          <p:sp>
            <p:nvSpPr>
              <p:cNvPr id="14" name="textruta 13">
                <a:extLst>
                  <a:ext uri="{FF2B5EF4-FFF2-40B4-BE49-F238E27FC236}">
                    <a16:creationId xmlns:a16="http://schemas.microsoft.com/office/drawing/2014/main" id="{E1DB5762-5EBC-BB80-2750-4A7640B669F7}"/>
                  </a:ext>
                </a:extLst>
              </p:cNvPr>
              <p:cNvSpPr txBox="1">
                <a:spLocks noRot="1" noChangeAspect="1" noMove="1" noResize="1" noEditPoints="1" noAdjustHandles="1" noChangeArrowheads="1" noChangeShapeType="1" noTextEdit="1"/>
              </p:cNvSpPr>
              <p:nvPr/>
            </p:nvSpPr>
            <p:spPr>
              <a:xfrm>
                <a:off x="9595131" y="1395180"/>
                <a:ext cx="1196481" cy="689099"/>
              </a:xfrm>
              <a:prstGeom prst="rect">
                <a:avLst/>
              </a:prstGeom>
              <a:blipFill>
                <a:blip r:embed="rId5"/>
                <a:stretch>
                  <a:fillRect/>
                </a:stretch>
              </a:blipFill>
            </p:spPr>
            <p:txBody>
              <a:bodyPr/>
              <a:lstStyle/>
              <a:p>
                <a:r>
                  <a:rPr lang="sv-SE">
                    <a:noFill/>
                  </a:rPr>
                  <a:t> </a:t>
                </a:r>
              </a:p>
            </p:txBody>
          </p:sp>
        </mc:Fallback>
      </mc:AlternateContent>
      <p:sp>
        <p:nvSpPr>
          <p:cNvPr id="15" name="Ellips 14">
            <a:extLst>
              <a:ext uri="{FF2B5EF4-FFF2-40B4-BE49-F238E27FC236}">
                <a16:creationId xmlns:a16="http://schemas.microsoft.com/office/drawing/2014/main" id="{905250DE-22FE-21F5-E395-E7A04270B78C}"/>
              </a:ext>
            </a:extLst>
          </p:cNvPr>
          <p:cNvSpPr/>
          <p:nvPr/>
        </p:nvSpPr>
        <p:spPr>
          <a:xfrm>
            <a:off x="10160816" y="239386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mc:Choice xmlns:a14="http://schemas.microsoft.com/office/drawing/2010/main" Requires="a14">
          <p:sp>
            <p:nvSpPr>
              <p:cNvPr id="16" name="textruta 15">
                <a:extLst>
                  <a:ext uri="{FF2B5EF4-FFF2-40B4-BE49-F238E27FC236}">
                    <a16:creationId xmlns:a16="http://schemas.microsoft.com/office/drawing/2014/main" id="{6B142679-EB60-1B46-F989-5246345CCCA5}"/>
                  </a:ext>
                </a:extLst>
              </p:cNvPr>
              <p:cNvSpPr txBox="1"/>
              <p:nvPr/>
            </p:nvSpPr>
            <p:spPr>
              <a:xfrm>
                <a:off x="9476167" y="3441869"/>
                <a:ext cx="1076241" cy="58477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𝑝</m:t>
                      </m:r>
                    </m:oMath>
                  </m:oMathPara>
                </a14:m>
                <a:endParaRPr lang="sv-SE" sz="3200" dirty="0" err="1"/>
              </a:p>
            </p:txBody>
          </p:sp>
        </mc:Choice>
        <mc:Fallback>
          <p:sp>
            <p:nvSpPr>
              <p:cNvPr id="16" name="textruta 15">
                <a:extLst>
                  <a:ext uri="{FF2B5EF4-FFF2-40B4-BE49-F238E27FC236}">
                    <a16:creationId xmlns:a16="http://schemas.microsoft.com/office/drawing/2014/main" id="{6B142679-EB60-1B46-F989-5246345CCCA5}"/>
                  </a:ext>
                </a:extLst>
              </p:cNvPr>
              <p:cNvSpPr txBox="1">
                <a:spLocks noRot="1" noChangeAspect="1" noMove="1" noResize="1" noEditPoints="1" noAdjustHandles="1" noChangeArrowheads="1" noChangeShapeType="1" noTextEdit="1"/>
              </p:cNvSpPr>
              <p:nvPr/>
            </p:nvSpPr>
            <p:spPr>
              <a:xfrm>
                <a:off x="9476167" y="3441869"/>
                <a:ext cx="1076241" cy="584775"/>
              </a:xfrm>
              <a:prstGeom prst="rect">
                <a:avLst/>
              </a:prstGeom>
              <a:blipFill>
                <a:blip r:embed="rId6"/>
                <a:stretch>
                  <a:fillRect/>
                </a:stretch>
              </a:blipFill>
            </p:spPr>
            <p:txBody>
              <a:bodyPr/>
              <a:lstStyle/>
              <a:p>
                <a:r>
                  <a:rPr lang="sv-SE">
                    <a:noFill/>
                  </a:rPr>
                  <a:t> </a:t>
                </a:r>
              </a:p>
            </p:txBody>
          </p:sp>
        </mc:Fallback>
      </mc:AlternateContent>
      <p:sp>
        <p:nvSpPr>
          <p:cNvPr id="17" name="Båge 16">
            <a:extLst>
              <a:ext uri="{FF2B5EF4-FFF2-40B4-BE49-F238E27FC236}">
                <a16:creationId xmlns:a16="http://schemas.microsoft.com/office/drawing/2014/main" id="{1AA369F5-7A7D-3A47-78DD-608B80923D51}"/>
              </a:ext>
            </a:extLst>
          </p:cNvPr>
          <p:cNvSpPr/>
          <p:nvPr/>
        </p:nvSpPr>
        <p:spPr>
          <a:xfrm rot="8320543" flipV="1">
            <a:off x="9789184" y="2318178"/>
            <a:ext cx="1425365" cy="1425760"/>
          </a:xfrm>
          <a:prstGeom prst="arc">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21" name="textruta 20">
                <a:extLst>
                  <a:ext uri="{FF2B5EF4-FFF2-40B4-BE49-F238E27FC236}">
                    <a16:creationId xmlns:a16="http://schemas.microsoft.com/office/drawing/2014/main" id="{24D6596D-CDFC-CE61-4D5A-1DE0DF857630}"/>
                  </a:ext>
                </a:extLst>
              </p:cNvPr>
              <p:cNvSpPr txBox="1"/>
              <p:nvPr/>
            </p:nvSpPr>
            <p:spPr>
              <a:xfrm>
                <a:off x="9425626" y="2731145"/>
                <a:ext cx="432233"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i="1" smtClean="0">
                          <a:latin typeface="Cambria Math" panose="02040503050406030204" pitchFamily="18" charset="0"/>
                          <a:ea typeface="Cambria Math" panose="02040503050406030204" pitchFamily="18" charset="0"/>
                        </a:rPr>
                        <m:t>𝜋</m:t>
                      </m:r>
                    </m:oMath>
                  </m:oMathPara>
                </a14:m>
                <a:endParaRPr lang="sv-SE" sz="2000" dirty="0" err="1"/>
              </a:p>
            </p:txBody>
          </p:sp>
        </mc:Choice>
        <mc:Fallback>
          <p:sp>
            <p:nvSpPr>
              <p:cNvPr id="21" name="textruta 20">
                <a:extLst>
                  <a:ext uri="{FF2B5EF4-FFF2-40B4-BE49-F238E27FC236}">
                    <a16:creationId xmlns:a16="http://schemas.microsoft.com/office/drawing/2014/main" id="{24D6596D-CDFC-CE61-4D5A-1DE0DF857630}"/>
                  </a:ext>
                </a:extLst>
              </p:cNvPr>
              <p:cNvSpPr txBox="1">
                <a:spLocks noRot="1" noChangeAspect="1" noMove="1" noResize="1" noEditPoints="1" noAdjustHandles="1" noChangeArrowheads="1" noChangeShapeType="1" noTextEdit="1"/>
              </p:cNvSpPr>
              <p:nvPr/>
            </p:nvSpPr>
            <p:spPr>
              <a:xfrm>
                <a:off x="9425626" y="2731145"/>
                <a:ext cx="432233" cy="400110"/>
              </a:xfrm>
              <a:prstGeom prst="rect">
                <a:avLst/>
              </a:prstGeom>
              <a:blipFill>
                <a:blip r:embed="rId7"/>
                <a:stretch>
                  <a:fillRect/>
                </a:stretch>
              </a:blipFill>
            </p:spPr>
            <p:txBody>
              <a:bodyPr/>
              <a:lstStyle/>
              <a:p>
                <a:r>
                  <a:rPr lang="sv-SE">
                    <a:noFill/>
                  </a:rPr>
                  <a:t> </a:t>
                </a:r>
              </a:p>
            </p:txBody>
          </p:sp>
        </mc:Fallback>
      </mc:AlternateContent>
      <p:cxnSp>
        <p:nvCxnSpPr>
          <p:cNvPr id="23" name="Rak pilkoppling 22">
            <a:extLst>
              <a:ext uri="{FF2B5EF4-FFF2-40B4-BE49-F238E27FC236}">
                <a16:creationId xmlns:a16="http://schemas.microsoft.com/office/drawing/2014/main" id="{D09B5FAF-D362-C6F0-541E-3990D33C4CE3}"/>
              </a:ext>
            </a:extLst>
          </p:cNvPr>
          <p:cNvCxnSpPr>
            <a:cxnSpLocks/>
            <a:endCxn id="15" idx="4"/>
          </p:cNvCxnSpPr>
          <p:nvPr/>
        </p:nvCxnSpPr>
        <p:spPr>
          <a:xfrm flipV="1">
            <a:off x="10171929" y="2501862"/>
            <a:ext cx="42887" cy="104713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9B2BA657-85C3-F8AB-8F1F-FE762C484BD0}"/>
              </a:ext>
            </a:extLst>
          </p:cNvPr>
          <p:cNvSpPr/>
          <p:nvPr/>
        </p:nvSpPr>
        <p:spPr>
          <a:xfrm>
            <a:off x="10120247" y="352411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mc:Choice xmlns:a14="http://schemas.microsoft.com/office/drawing/2010/main" Requires="a14">
          <p:sp>
            <p:nvSpPr>
              <p:cNvPr id="28" name="textruta 27">
                <a:extLst>
                  <a:ext uri="{FF2B5EF4-FFF2-40B4-BE49-F238E27FC236}">
                    <a16:creationId xmlns:a16="http://schemas.microsoft.com/office/drawing/2014/main" id="{25F9066E-883B-D33E-FA6B-5A12FA3F5AB5}"/>
                  </a:ext>
                </a:extLst>
              </p:cNvPr>
              <p:cNvSpPr txBox="1"/>
              <p:nvPr/>
            </p:nvSpPr>
            <p:spPr>
              <a:xfrm>
                <a:off x="10160816" y="2547352"/>
                <a:ext cx="421397"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2000" b="0" i="1" smtClean="0">
                          <a:solidFill>
                            <a:srgbClr val="00B050"/>
                          </a:solidFill>
                          <a:latin typeface="Cambria Math" panose="02040503050406030204" pitchFamily="18" charset="0"/>
                        </a:rPr>
                        <m:t>𝑣</m:t>
                      </m:r>
                    </m:oMath>
                  </m:oMathPara>
                </a14:m>
                <a:endParaRPr lang="sv-SE" sz="2000" dirty="0" err="1"/>
              </a:p>
            </p:txBody>
          </p:sp>
        </mc:Choice>
        <mc:Fallback>
          <p:sp>
            <p:nvSpPr>
              <p:cNvPr id="28" name="textruta 27">
                <a:extLst>
                  <a:ext uri="{FF2B5EF4-FFF2-40B4-BE49-F238E27FC236}">
                    <a16:creationId xmlns:a16="http://schemas.microsoft.com/office/drawing/2014/main" id="{25F9066E-883B-D33E-FA6B-5A12FA3F5AB5}"/>
                  </a:ext>
                </a:extLst>
              </p:cNvPr>
              <p:cNvSpPr txBox="1">
                <a:spLocks noRot="1" noChangeAspect="1" noMove="1" noResize="1" noEditPoints="1" noAdjustHandles="1" noChangeArrowheads="1" noChangeShapeType="1" noTextEdit="1"/>
              </p:cNvSpPr>
              <p:nvPr/>
            </p:nvSpPr>
            <p:spPr>
              <a:xfrm>
                <a:off x="10160816" y="2547352"/>
                <a:ext cx="421397" cy="400110"/>
              </a:xfrm>
              <a:prstGeom prst="rect">
                <a:avLst/>
              </a:prstGeom>
              <a:blipFill>
                <a:blip r:embed="rId8"/>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29" name="textruta 28">
                <a:extLst>
                  <a:ext uri="{FF2B5EF4-FFF2-40B4-BE49-F238E27FC236}">
                    <a16:creationId xmlns:a16="http://schemas.microsoft.com/office/drawing/2014/main" id="{92528AB2-37CB-6067-1AB7-D8F8F4C774D6}"/>
                  </a:ext>
                </a:extLst>
              </p:cNvPr>
              <p:cNvSpPr txBox="1"/>
              <p:nvPr/>
            </p:nvSpPr>
            <p:spPr>
              <a:xfrm>
                <a:off x="10117929" y="2163872"/>
                <a:ext cx="1076241"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sv-SE" sz="2400" b="0" i="1" smtClean="0">
                          <a:latin typeface="Cambria Math" panose="02040503050406030204" pitchFamily="18" charset="0"/>
                        </a:rPr>
                        <m:t>(</m:t>
                      </m:r>
                      <m:r>
                        <a:rPr lang="sv-SE" sz="2400" b="0" i="1" smtClean="0">
                          <a:latin typeface="Cambria Math" panose="02040503050406030204" pitchFamily="18" charset="0"/>
                        </a:rPr>
                        <m:t>𝑝</m:t>
                      </m:r>
                      <m:r>
                        <a:rPr lang="sv-SE" sz="2400" b="0" i="1" smtClean="0">
                          <a:latin typeface="Cambria Math" panose="02040503050406030204" pitchFamily="18" charset="0"/>
                        </a:rPr>
                        <m:t>,</m:t>
                      </m:r>
                      <m:r>
                        <a:rPr lang="sv-SE" sz="2400" b="0" i="1" smtClean="0">
                          <a:latin typeface="Cambria Math" panose="02040503050406030204" pitchFamily="18" charset="0"/>
                        </a:rPr>
                        <m:t>𝑣</m:t>
                      </m:r>
                      <m:r>
                        <a:rPr lang="sv-SE" sz="2400" b="0" i="1" smtClean="0">
                          <a:latin typeface="Cambria Math" panose="02040503050406030204" pitchFamily="18" charset="0"/>
                        </a:rPr>
                        <m:t>)</m:t>
                      </m:r>
                    </m:oMath>
                  </m:oMathPara>
                </a14:m>
                <a:endParaRPr lang="sv-SE" sz="2400" dirty="0" err="1"/>
              </a:p>
            </p:txBody>
          </p:sp>
        </mc:Choice>
        <mc:Fallback>
          <p:sp>
            <p:nvSpPr>
              <p:cNvPr id="29" name="textruta 28">
                <a:extLst>
                  <a:ext uri="{FF2B5EF4-FFF2-40B4-BE49-F238E27FC236}">
                    <a16:creationId xmlns:a16="http://schemas.microsoft.com/office/drawing/2014/main" id="{92528AB2-37CB-6067-1AB7-D8F8F4C774D6}"/>
                  </a:ext>
                </a:extLst>
              </p:cNvPr>
              <p:cNvSpPr txBox="1">
                <a:spLocks noRot="1" noChangeAspect="1" noMove="1" noResize="1" noEditPoints="1" noAdjustHandles="1" noChangeArrowheads="1" noChangeShapeType="1" noTextEdit="1"/>
              </p:cNvSpPr>
              <p:nvPr/>
            </p:nvSpPr>
            <p:spPr>
              <a:xfrm>
                <a:off x="10117929" y="2163872"/>
                <a:ext cx="1076241" cy="461665"/>
              </a:xfrm>
              <a:prstGeom prst="rect">
                <a:avLst/>
              </a:prstGeom>
              <a:blipFill>
                <a:blip r:embed="rId9"/>
                <a:stretch>
                  <a:fillRect b="-19737"/>
                </a:stretch>
              </a:blipFill>
            </p:spPr>
            <p:txBody>
              <a:bodyPr/>
              <a:lstStyle/>
              <a:p>
                <a:r>
                  <a:rPr lang="sv-SE">
                    <a:noFill/>
                  </a:rPr>
                  <a:t> </a:t>
                </a:r>
              </a:p>
            </p:txBody>
          </p:sp>
        </mc:Fallback>
      </mc:AlternateContent>
      <p:sp>
        <p:nvSpPr>
          <p:cNvPr id="30" name="Vänster klammerparentes 29">
            <a:extLst>
              <a:ext uri="{FF2B5EF4-FFF2-40B4-BE49-F238E27FC236}">
                <a16:creationId xmlns:a16="http://schemas.microsoft.com/office/drawing/2014/main" id="{176C404D-923F-3237-8062-D9B5C418B2C0}"/>
              </a:ext>
            </a:extLst>
          </p:cNvPr>
          <p:cNvSpPr/>
          <p:nvPr/>
        </p:nvSpPr>
        <p:spPr>
          <a:xfrm>
            <a:off x="7497101" y="1691641"/>
            <a:ext cx="519885" cy="3546359"/>
          </a:xfrm>
          <a:prstGeom prst="leftBrace">
            <a:avLst>
              <a:gd name="adj1" fmla="val 8333"/>
              <a:gd name="adj2" fmla="val 502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mc:Choice xmlns:a14="http://schemas.microsoft.com/office/drawing/2010/main" Requires="a14">
          <p:sp>
            <p:nvSpPr>
              <p:cNvPr id="31" name="textruta 30">
                <a:extLst>
                  <a:ext uri="{FF2B5EF4-FFF2-40B4-BE49-F238E27FC236}">
                    <a16:creationId xmlns:a16="http://schemas.microsoft.com/office/drawing/2014/main" id="{BC5B31E9-5952-E49E-559B-123065A039C1}"/>
                  </a:ext>
                </a:extLst>
              </p:cNvPr>
              <p:cNvSpPr txBox="1"/>
              <p:nvPr/>
            </p:nvSpPr>
            <p:spPr>
              <a:xfrm>
                <a:off x="6522164" y="3149481"/>
                <a:ext cx="932050"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sv-SE" sz="3200" b="0" i="1" smtClean="0">
                          <a:latin typeface="Cambria Math" panose="02040503050406030204" pitchFamily="18" charset="0"/>
                        </a:rPr>
                        <m:t>𝑇𝑀</m:t>
                      </m:r>
                    </m:oMath>
                  </m:oMathPara>
                </a14:m>
                <a:endParaRPr lang="sv-SE" sz="3200" dirty="0" err="1"/>
              </a:p>
            </p:txBody>
          </p:sp>
        </mc:Choice>
        <mc:Fallback>
          <p:sp>
            <p:nvSpPr>
              <p:cNvPr id="31" name="textruta 30">
                <a:extLst>
                  <a:ext uri="{FF2B5EF4-FFF2-40B4-BE49-F238E27FC236}">
                    <a16:creationId xmlns:a16="http://schemas.microsoft.com/office/drawing/2014/main" id="{BC5B31E9-5952-E49E-559B-123065A039C1}"/>
                  </a:ext>
                </a:extLst>
              </p:cNvPr>
              <p:cNvSpPr txBox="1">
                <a:spLocks noRot="1" noChangeAspect="1" noMove="1" noResize="1" noEditPoints="1" noAdjustHandles="1" noChangeArrowheads="1" noChangeShapeType="1" noTextEdit="1"/>
              </p:cNvSpPr>
              <p:nvPr/>
            </p:nvSpPr>
            <p:spPr>
              <a:xfrm>
                <a:off x="6522164" y="3149481"/>
                <a:ext cx="932050" cy="584775"/>
              </a:xfrm>
              <a:prstGeom prst="rect">
                <a:avLst/>
              </a:prstGeom>
              <a:blipFill>
                <a:blip r:embed="rId10"/>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6977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6EE7C-44F4-6C15-581D-512BA2D07D6F}"/>
              </a:ext>
            </a:extLst>
          </p:cNvPr>
          <p:cNvSpPr>
            <a:spLocks noGrp="1"/>
          </p:cNvSpPr>
          <p:nvPr>
            <p:ph type="title"/>
          </p:nvPr>
        </p:nvSpPr>
        <p:spPr/>
        <p:txBody>
          <a:bodyPr/>
          <a:lstStyle/>
          <a:p>
            <a:r>
              <a:rPr lang="sv-SE" dirty="0" err="1"/>
              <a:t>Outline</a:t>
            </a:r>
            <a:endParaRPr lang="sv-SE" dirty="0"/>
          </a:p>
        </p:txBody>
      </p:sp>
      <p:sp>
        <p:nvSpPr>
          <p:cNvPr id="3" name="Platshållare för innehåll 2">
            <a:extLst>
              <a:ext uri="{FF2B5EF4-FFF2-40B4-BE49-F238E27FC236}">
                <a16:creationId xmlns:a16="http://schemas.microsoft.com/office/drawing/2014/main" id="{3D61B490-EE19-7876-6EF7-4521F7BF4BAF}"/>
              </a:ext>
            </a:extLst>
          </p:cNvPr>
          <p:cNvSpPr>
            <a:spLocks noGrp="1"/>
          </p:cNvSpPr>
          <p:nvPr>
            <p:ph idx="1"/>
          </p:nvPr>
        </p:nvSpPr>
        <p:spPr/>
        <p:txBody>
          <a:bodyPr/>
          <a:lstStyle/>
          <a:p>
            <a:r>
              <a:rPr lang="en-US" dirty="0"/>
              <a:t>Neural Ordinary Differential Equations</a:t>
            </a:r>
          </a:p>
          <a:p>
            <a:r>
              <a:rPr lang="en-US" dirty="0"/>
              <a:t>Equivariance</a:t>
            </a:r>
          </a:p>
          <a:p>
            <a:r>
              <a:rPr lang="en-US" dirty="0"/>
              <a:t>Equivariant Manifold Neural ODEs</a:t>
            </a:r>
          </a:p>
          <a:p>
            <a:r>
              <a:rPr lang="en-US" dirty="0"/>
              <a:t>Universality</a:t>
            </a:r>
          </a:p>
          <a:p>
            <a:r>
              <a:rPr lang="en-US" dirty="0"/>
              <a:t>Equivariant Fields and Densities</a:t>
            </a:r>
          </a:p>
        </p:txBody>
      </p:sp>
      <p:sp>
        <p:nvSpPr>
          <p:cNvPr id="4" name="Platshållare för text 3">
            <a:extLst>
              <a:ext uri="{FF2B5EF4-FFF2-40B4-BE49-F238E27FC236}">
                <a16:creationId xmlns:a16="http://schemas.microsoft.com/office/drawing/2014/main" id="{32517A15-DB73-CCCD-DBDF-BA23003027BF}"/>
              </a:ext>
            </a:extLst>
          </p:cNvPr>
          <p:cNvSpPr>
            <a:spLocks noGrp="1"/>
          </p:cNvSpPr>
          <p:nvPr>
            <p:ph type="body" sz="quarter" idx="10"/>
          </p:nvPr>
        </p:nvSpPr>
        <p:spPr/>
        <p:txBody>
          <a:bodyPr/>
          <a:lstStyle/>
          <a:p>
            <a:endParaRPr lang="sv-SE"/>
          </a:p>
        </p:txBody>
      </p:sp>
      <p:sp>
        <p:nvSpPr>
          <p:cNvPr id="5" name="Höger klammerparentes 4">
            <a:extLst>
              <a:ext uri="{FF2B5EF4-FFF2-40B4-BE49-F238E27FC236}">
                <a16:creationId xmlns:a16="http://schemas.microsoft.com/office/drawing/2014/main" id="{B5403AB0-878C-E5C7-8271-43375C1E78B9}"/>
              </a:ext>
            </a:extLst>
          </p:cNvPr>
          <p:cNvSpPr/>
          <p:nvPr/>
        </p:nvSpPr>
        <p:spPr>
          <a:xfrm>
            <a:off x="5926658" y="1372971"/>
            <a:ext cx="540817" cy="1044000"/>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Höger klammerparentes 5">
            <a:extLst>
              <a:ext uri="{FF2B5EF4-FFF2-40B4-BE49-F238E27FC236}">
                <a16:creationId xmlns:a16="http://schemas.microsoft.com/office/drawing/2014/main" id="{2A646778-F85C-1CA5-5C2E-5BA6B2A72E34}"/>
              </a:ext>
            </a:extLst>
          </p:cNvPr>
          <p:cNvSpPr/>
          <p:nvPr/>
        </p:nvSpPr>
        <p:spPr>
          <a:xfrm>
            <a:off x="5926657" y="2474841"/>
            <a:ext cx="540817" cy="1439934"/>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a:extLst>
              <a:ext uri="{FF2B5EF4-FFF2-40B4-BE49-F238E27FC236}">
                <a16:creationId xmlns:a16="http://schemas.microsoft.com/office/drawing/2014/main" id="{E4D72373-993E-C0FD-E22A-8C938F27C72E}"/>
              </a:ext>
            </a:extLst>
          </p:cNvPr>
          <p:cNvSpPr txBox="1"/>
          <p:nvPr/>
        </p:nvSpPr>
        <p:spPr>
          <a:xfrm>
            <a:off x="6534150" y="1694916"/>
            <a:ext cx="1709122" cy="400110"/>
          </a:xfrm>
          <a:prstGeom prst="rect">
            <a:avLst/>
          </a:prstGeom>
          <a:noFill/>
        </p:spPr>
        <p:txBody>
          <a:bodyPr wrap="none" rtlCol="0">
            <a:spAutoFit/>
          </a:bodyPr>
          <a:lstStyle/>
          <a:p>
            <a:pPr algn="l"/>
            <a:r>
              <a:rPr lang="sv-SE" sz="2000" dirty="0" err="1">
                <a:solidFill>
                  <a:srgbClr val="0070C0"/>
                </a:solidFill>
              </a:rPr>
              <a:t>Background</a:t>
            </a:r>
            <a:endParaRPr lang="sv-SE" sz="2000" dirty="0">
              <a:solidFill>
                <a:srgbClr val="0070C0"/>
              </a:solidFill>
            </a:endParaRPr>
          </a:p>
        </p:txBody>
      </p:sp>
      <p:sp>
        <p:nvSpPr>
          <p:cNvPr id="8" name="textruta 7">
            <a:extLst>
              <a:ext uri="{FF2B5EF4-FFF2-40B4-BE49-F238E27FC236}">
                <a16:creationId xmlns:a16="http://schemas.microsoft.com/office/drawing/2014/main" id="{EAA12CD3-D6A5-533B-8243-57E31C1B8E04}"/>
              </a:ext>
            </a:extLst>
          </p:cNvPr>
          <p:cNvSpPr txBox="1"/>
          <p:nvPr/>
        </p:nvSpPr>
        <p:spPr>
          <a:xfrm>
            <a:off x="6534150" y="2994753"/>
            <a:ext cx="2552302" cy="400110"/>
          </a:xfrm>
          <a:prstGeom prst="rect">
            <a:avLst/>
          </a:prstGeom>
          <a:noFill/>
        </p:spPr>
        <p:txBody>
          <a:bodyPr wrap="none" rtlCol="0">
            <a:spAutoFit/>
          </a:bodyPr>
          <a:lstStyle/>
          <a:p>
            <a:pPr algn="l"/>
            <a:r>
              <a:rPr lang="sv-SE" sz="2000" dirty="0">
                <a:solidFill>
                  <a:srgbClr val="0070C0"/>
                </a:solidFill>
              </a:rPr>
              <a:t>Main </a:t>
            </a:r>
            <a:r>
              <a:rPr lang="sv-SE" sz="2000" dirty="0" err="1">
                <a:solidFill>
                  <a:srgbClr val="0070C0"/>
                </a:solidFill>
              </a:rPr>
              <a:t>contributions</a:t>
            </a:r>
            <a:endParaRPr lang="sv-SE" sz="2000" dirty="0">
              <a:solidFill>
                <a:srgbClr val="0070C0"/>
              </a:solidFill>
            </a:endParaRPr>
          </a:p>
        </p:txBody>
      </p:sp>
    </p:spTree>
    <p:extLst>
      <p:ext uri="{BB962C8B-B14F-4D97-AF65-F5344CB8AC3E}">
        <p14:creationId xmlns:p14="http://schemas.microsoft.com/office/powerpoint/2010/main" val="182371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36282A-CA19-7615-C95C-5BD07FA5C726}"/>
              </a:ext>
            </a:extLst>
          </p:cNvPr>
          <p:cNvSpPr>
            <a:spLocks noGrp="1"/>
          </p:cNvSpPr>
          <p:nvPr>
            <p:ph type="title"/>
          </p:nvPr>
        </p:nvSpPr>
        <p:spPr/>
        <p:txBody>
          <a:bodyPr/>
          <a:lstStyle/>
          <a:p>
            <a:r>
              <a:rPr lang="sv-SE" dirty="0" err="1"/>
              <a:t>Equivariance</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086E6669-FC97-9686-B934-84524CB0B9B7}"/>
                  </a:ext>
                </a:extLst>
              </p:cNvPr>
              <p:cNvSpPr>
                <a:spLocks noGrp="1"/>
              </p:cNvSpPr>
              <p:nvPr>
                <p:ph idx="1"/>
              </p:nvPr>
            </p:nvSpPr>
            <p:spPr>
              <a:xfrm>
                <a:off x="611999" y="1620000"/>
                <a:ext cx="6330221" cy="4032000"/>
              </a:xfrm>
            </p:spPr>
            <p:txBody>
              <a:bodyPr/>
              <a:lstStyle/>
              <a:p>
                <a:r>
                  <a:rPr lang="sv-SE" dirty="0"/>
                  <a:t>Suppose </a:t>
                </a:r>
                <a:r>
                  <a:rPr lang="sv-SE" dirty="0" err="1"/>
                  <a:t>that</a:t>
                </a:r>
                <a:r>
                  <a:rPr lang="sv-SE" dirty="0"/>
                  <a:t> </a:t>
                </a:r>
                <a14:m>
                  <m:oMath xmlns:m="http://schemas.openxmlformats.org/officeDocument/2006/math">
                    <m:r>
                      <a:rPr lang="sv-SE" b="0" i="1" smtClean="0">
                        <a:latin typeface="Cambria Math" panose="02040503050406030204" pitchFamily="18" charset="0"/>
                      </a:rPr>
                      <m:t>h</m:t>
                    </m:r>
                  </m:oMath>
                </a14:m>
                <a:r>
                  <a:rPr lang="sv-SE" dirty="0"/>
                  <a:t> is </a:t>
                </a:r>
                <a:r>
                  <a:rPr lang="sv-SE" dirty="0" err="1"/>
                  <a:t>equivariant</a:t>
                </a:r>
                <a:r>
                  <a:rPr lang="sv-SE" dirty="0"/>
                  <a:t>, i.e., </a:t>
                </a:r>
                <a14:m>
                  <m:oMath xmlns:m="http://schemas.openxmlformats.org/officeDocument/2006/math">
                    <m:sSub>
                      <m:sSubPr>
                        <m:ctrlPr>
                          <a:rPr lang="sv-SE"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r>
                      <a:rPr lang="sv-SE" b="0" i="1" smtClean="0">
                        <a:latin typeface="Cambria Math" panose="02040503050406030204" pitchFamily="18" charset="0"/>
                      </a:rPr>
                      <m:t>h</m:t>
                    </m:r>
                    <m:d>
                      <m:dPr>
                        <m:ctrlPr>
                          <a:rPr lang="sv-SE" b="0" i="1" smtClean="0">
                            <a:latin typeface="Cambria Math" panose="02040503050406030204" pitchFamily="18" charset="0"/>
                          </a:rPr>
                        </m:ctrlPr>
                      </m:dPr>
                      <m:e>
                        <m:r>
                          <a:rPr lang="sv-SE" b="0" i="1" smtClean="0">
                            <a:latin typeface="Cambria Math" panose="02040503050406030204" pitchFamily="18" charset="0"/>
                          </a:rPr>
                          <m:t>𝑝</m:t>
                        </m:r>
                      </m:e>
                    </m:d>
                    <m:r>
                      <a:rPr lang="sv-SE" b="0" i="1" smtClean="0">
                        <a:latin typeface="Cambria Math" panose="02040503050406030204" pitchFamily="18" charset="0"/>
                      </a:rPr>
                      <m:t>=</m:t>
                    </m:r>
                    <m:r>
                      <a:rPr lang="sv-SE" b="0" i="1" smtClean="0">
                        <a:latin typeface="Cambria Math" panose="02040503050406030204" pitchFamily="18" charset="0"/>
                      </a:rPr>
                      <m:t>h</m:t>
                    </m:r>
                    <m:d>
                      <m:dPr>
                        <m:ctrlPr>
                          <a:rPr lang="sv-SE" b="0" i="1" smtClean="0">
                            <a:latin typeface="Cambria Math" panose="02040503050406030204" pitchFamily="18" charset="0"/>
                          </a:rPr>
                        </m:ctrlPr>
                      </m:dPr>
                      <m:e>
                        <m:sSub>
                          <m:sSubPr>
                            <m:ctrlPr>
                              <a:rPr lang="sv-SE" b="0"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r>
                          <a:rPr lang="sv-SE" b="0" i="1" smtClean="0">
                            <a:latin typeface="Cambria Math" panose="02040503050406030204" pitchFamily="18" charset="0"/>
                          </a:rPr>
                          <m:t>𝑝</m:t>
                        </m:r>
                      </m:e>
                    </m:d>
                    <m:r>
                      <a:rPr lang="sv-SE" b="0" i="1" smtClean="0">
                        <a:latin typeface="Cambria Math" panose="02040503050406030204" pitchFamily="18" charset="0"/>
                      </a:rPr>
                      <m:t>.</m:t>
                    </m:r>
                  </m:oMath>
                </a14:m>
                <a:r>
                  <a:rPr lang="sv-SE" dirty="0"/>
                  <a:t> </a:t>
                </a:r>
                <a:r>
                  <a:rPr lang="sv-SE" dirty="0" err="1"/>
                  <a:t>Can</a:t>
                </a:r>
                <a:r>
                  <a:rPr lang="sv-SE" dirty="0"/>
                  <a:t> </a:t>
                </a:r>
                <a:r>
                  <a:rPr lang="sv-SE" dirty="0" err="1"/>
                  <a:t>this</a:t>
                </a:r>
                <a:r>
                  <a:rPr lang="sv-SE" dirty="0"/>
                  <a:t> be </a:t>
                </a:r>
                <a:r>
                  <a:rPr lang="sv-SE" dirty="0" err="1"/>
                  <a:t>approximated</a:t>
                </a:r>
                <a:r>
                  <a:rPr lang="sv-SE" dirty="0"/>
                  <a:t> by an </a:t>
                </a:r>
                <a:r>
                  <a:rPr lang="sv-SE" dirty="0" err="1"/>
                  <a:t>equivariant</a:t>
                </a:r>
                <a:r>
                  <a:rPr lang="sv-SE" dirty="0"/>
                  <a:t> </a:t>
                </a:r>
                <a:r>
                  <a:rPr lang="sv-SE" dirty="0" err="1"/>
                  <a:t>augmented</a:t>
                </a:r>
                <a:r>
                  <a:rPr lang="sv-SE" dirty="0"/>
                  <a:t> </a:t>
                </a:r>
                <a:r>
                  <a:rPr lang="sv-SE" dirty="0" err="1"/>
                  <a:t>manifold</a:t>
                </a:r>
                <a:r>
                  <a:rPr lang="sv-SE" dirty="0"/>
                  <a:t> neural ODE?</a:t>
                </a:r>
              </a:p>
              <a:p>
                <a:r>
                  <a:rPr lang="sv-SE" dirty="0" err="1"/>
                  <a:t>Yep</a:t>
                </a:r>
                <a:r>
                  <a:rPr lang="sv-SE" dirty="0"/>
                  <a:t>! </a:t>
                </a:r>
                <a:r>
                  <a:rPr lang="sv-SE" dirty="0">
                    <a:sym typeface="Wingdings" panose="05000000000000000000" pitchFamily="2" charset="2"/>
                  </a:rPr>
                  <a:t></a:t>
                </a:r>
              </a:p>
              <a:p>
                <a:r>
                  <a:rPr lang="sv-SE" dirty="0">
                    <a:sym typeface="Wingdings" panose="05000000000000000000" pitchFamily="2" charset="2"/>
                  </a:rPr>
                  <a:t>If </a:t>
                </a:r>
                <a14:m>
                  <m:oMath xmlns:m="http://schemas.openxmlformats.org/officeDocument/2006/math">
                    <m:sSub>
                      <m:sSubPr>
                        <m:ctrlPr>
                          <a:rPr lang="sv-SE" i="1" smtClean="0">
                            <a:latin typeface="Cambria Math" panose="02040503050406030204" pitchFamily="18" charset="0"/>
                            <a:sym typeface="Wingdings" panose="05000000000000000000" pitchFamily="2" charset="2"/>
                          </a:rPr>
                        </m:ctrlPr>
                      </m:sSubPr>
                      <m:e>
                        <m:r>
                          <a:rPr lang="sv-SE" i="1" smtClean="0">
                            <a:latin typeface="Cambria Math" panose="02040503050406030204" pitchFamily="18" charset="0"/>
                            <a:ea typeface="Cambria Math" panose="02040503050406030204" pitchFamily="18" charset="0"/>
                            <a:sym typeface="Wingdings" panose="05000000000000000000" pitchFamily="2" charset="2"/>
                          </a:rPr>
                          <m:t>𝛾</m:t>
                        </m:r>
                      </m:e>
                      <m:sub>
                        <m:r>
                          <a:rPr lang="sv-SE" b="0" i="1" smtClean="0">
                            <a:latin typeface="Cambria Math" panose="02040503050406030204" pitchFamily="18" charset="0"/>
                            <a:sym typeface="Wingdings" panose="05000000000000000000" pitchFamily="2" charset="2"/>
                          </a:rPr>
                          <m:t>𝑝</m:t>
                        </m:r>
                      </m:sub>
                    </m:sSub>
                  </m:oMath>
                </a14:m>
                <a:r>
                  <a:rPr lang="sv-SE" dirty="0"/>
                  <a:t> is a </a:t>
                </a:r>
                <a:r>
                  <a:rPr lang="sv-SE" dirty="0" err="1"/>
                  <a:t>curve</a:t>
                </a:r>
                <a:r>
                  <a:rPr lang="sv-SE" dirty="0"/>
                  <a:t> </a:t>
                </a:r>
                <a:r>
                  <a:rPr lang="sv-SE" dirty="0" err="1"/>
                  <a:t>such</a:t>
                </a:r>
                <a:r>
                  <a:rPr lang="sv-SE" dirty="0"/>
                  <a:t> </a:t>
                </a:r>
                <a:r>
                  <a:rPr lang="sv-SE" dirty="0" err="1"/>
                  <a:t>that</a:t>
                </a:r>
                <a:r>
                  <a:rPr lang="sv-SE" dirty="0"/>
                  <a:t> </a:t>
                </a:r>
                <a14:m>
                  <m:oMath xmlns:m="http://schemas.openxmlformats.org/officeDocument/2006/math">
                    <m:sSub>
                      <m:sSubPr>
                        <m:ctrlPr>
                          <a:rPr lang="sv-SE" i="1">
                            <a:latin typeface="Cambria Math" panose="02040503050406030204" pitchFamily="18" charset="0"/>
                            <a:sym typeface="Wingdings" panose="05000000000000000000" pitchFamily="2" charset="2"/>
                          </a:rPr>
                        </m:ctrlPr>
                      </m:sSubPr>
                      <m:e>
                        <m:r>
                          <a:rPr lang="sv-SE" i="1">
                            <a:latin typeface="Cambria Math" panose="02040503050406030204" pitchFamily="18" charset="0"/>
                            <a:ea typeface="Cambria Math" panose="02040503050406030204" pitchFamily="18" charset="0"/>
                            <a:sym typeface="Wingdings" panose="05000000000000000000" pitchFamily="2" charset="2"/>
                          </a:rPr>
                          <m:t>𝛾</m:t>
                        </m:r>
                      </m:e>
                      <m:sub>
                        <m:r>
                          <a:rPr lang="sv-SE" i="1">
                            <a:latin typeface="Cambria Math" panose="02040503050406030204" pitchFamily="18" charset="0"/>
                            <a:sym typeface="Wingdings" panose="05000000000000000000" pitchFamily="2" charset="2"/>
                          </a:rPr>
                          <m:t>𝑝</m:t>
                        </m:r>
                      </m:sub>
                    </m:sSub>
                    <m:d>
                      <m:dPr>
                        <m:ctrlPr>
                          <a:rPr lang="sv-SE" b="0" i="1" smtClean="0">
                            <a:latin typeface="Cambria Math" panose="02040503050406030204" pitchFamily="18" charset="0"/>
                            <a:sym typeface="Wingdings" panose="05000000000000000000" pitchFamily="2" charset="2"/>
                          </a:rPr>
                        </m:ctrlPr>
                      </m:dPr>
                      <m:e>
                        <m:r>
                          <a:rPr lang="sv-SE" b="0" i="1" smtClean="0">
                            <a:latin typeface="Cambria Math" panose="02040503050406030204" pitchFamily="18" charset="0"/>
                            <a:sym typeface="Wingdings" panose="05000000000000000000" pitchFamily="2" charset="2"/>
                          </a:rPr>
                          <m:t>0</m:t>
                        </m:r>
                      </m:e>
                    </m:d>
                    <m:r>
                      <a:rPr lang="sv-SE" b="0" i="1" smtClean="0">
                        <a:latin typeface="Cambria Math" panose="02040503050406030204" pitchFamily="18" charset="0"/>
                        <a:sym typeface="Wingdings" panose="05000000000000000000" pitchFamily="2" charset="2"/>
                      </a:rPr>
                      <m:t>=</m:t>
                    </m:r>
                    <m:r>
                      <a:rPr lang="sv-SE" b="0" i="1" smtClean="0">
                        <a:latin typeface="Cambria Math" panose="02040503050406030204" pitchFamily="18" charset="0"/>
                      </a:rPr>
                      <m:t>𝑝</m:t>
                    </m:r>
                  </m:oMath>
                </a14:m>
                <a:r>
                  <a:rPr lang="sv-SE" dirty="0"/>
                  <a:t> and </a:t>
                </a:r>
                <a14:m>
                  <m:oMath xmlns:m="http://schemas.openxmlformats.org/officeDocument/2006/math">
                    <m:sSub>
                      <m:sSubPr>
                        <m:ctrlPr>
                          <a:rPr lang="sv-SE" i="1">
                            <a:latin typeface="Cambria Math" panose="02040503050406030204" pitchFamily="18" charset="0"/>
                            <a:sym typeface="Wingdings" panose="05000000000000000000" pitchFamily="2" charset="2"/>
                          </a:rPr>
                        </m:ctrlPr>
                      </m:sSubPr>
                      <m:e>
                        <m:r>
                          <a:rPr lang="sv-SE" i="1">
                            <a:latin typeface="Cambria Math" panose="02040503050406030204" pitchFamily="18" charset="0"/>
                            <a:ea typeface="Cambria Math" panose="02040503050406030204" pitchFamily="18" charset="0"/>
                            <a:sym typeface="Wingdings" panose="05000000000000000000" pitchFamily="2" charset="2"/>
                          </a:rPr>
                          <m:t>𝛾</m:t>
                        </m:r>
                      </m:e>
                      <m:sub>
                        <m:r>
                          <a:rPr lang="sv-SE" i="1">
                            <a:latin typeface="Cambria Math" panose="02040503050406030204" pitchFamily="18" charset="0"/>
                            <a:sym typeface="Wingdings" panose="05000000000000000000" pitchFamily="2" charset="2"/>
                          </a:rPr>
                          <m:t>𝑝</m:t>
                        </m:r>
                      </m:sub>
                    </m:sSub>
                    <m:d>
                      <m:dPr>
                        <m:ctrlPr>
                          <a:rPr lang="sv-SE" i="1">
                            <a:latin typeface="Cambria Math" panose="02040503050406030204" pitchFamily="18" charset="0"/>
                            <a:sym typeface="Wingdings" panose="05000000000000000000" pitchFamily="2" charset="2"/>
                          </a:rPr>
                        </m:ctrlPr>
                      </m:dPr>
                      <m:e>
                        <m:r>
                          <a:rPr lang="sv-SE" b="0" i="1" smtClean="0">
                            <a:latin typeface="Cambria Math" panose="02040503050406030204" pitchFamily="18" charset="0"/>
                            <a:sym typeface="Wingdings" panose="05000000000000000000" pitchFamily="2" charset="2"/>
                          </a:rPr>
                          <m:t>1</m:t>
                        </m:r>
                      </m:e>
                    </m:d>
                    <m:r>
                      <a:rPr lang="sv-SE" b="0" i="1" smtClean="0">
                        <a:latin typeface="Cambria Math" panose="02040503050406030204" pitchFamily="18" charset="0"/>
                        <a:sym typeface="Wingdings" panose="05000000000000000000" pitchFamily="2" charset="2"/>
                      </a:rPr>
                      <m:t>=</m:t>
                    </m:r>
                    <m:r>
                      <a:rPr lang="sv-SE" b="0" i="1" smtClean="0">
                        <a:latin typeface="Cambria Math" panose="02040503050406030204" pitchFamily="18" charset="0"/>
                      </a:rPr>
                      <m:t>h</m:t>
                    </m:r>
                    <m:r>
                      <a:rPr lang="sv-SE" b="0" i="1" smtClean="0">
                        <a:latin typeface="Cambria Math" panose="02040503050406030204" pitchFamily="18" charset="0"/>
                      </a:rPr>
                      <m:t>(</m:t>
                    </m:r>
                    <m:r>
                      <a:rPr lang="sv-SE" b="0" i="1" smtClean="0">
                        <a:latin typeface="Cambria Math" panose="02040503050406030204" pitchFamily="18" charset="0"/>
                      </a:rPr>
                      <m:t>𝑝</m:t>
                    </m:r>
                    <m:r>
                      <a:rPr lang="sv-SE" b="0" i="1" smtClean="0">
                        <a:latin typeface="Cambria Math" panose="02040503050406030204" pitchFamily="18" charset="0"/>
                      </a:rPr>
                      <m:t>)</m:t>
                    </m:r>
                  </m:oMath>
                </a14:m>
                <a:r>
                  <a:rPr lang="sv-SE" dirty="0"/>
                  <a:t>, </a:t>
                </a:r>
                <a:r>
                  <a:rPr lang="sv-SE" dirty="0" err="1"/>
                  <a:t>we</a:t>
                </a:r>
                <a:r>
                  <a:rPr lang="sv-SE" dirty="0"/>
                  <a:t> </a:t>
                </a:r>
                <a:r>
                  <a:rPr lang="sv-SE" dirty="0" err="1"/>
                  <a:t>can</a:t>
                </a:r>
                <a:r>
                  <a:rPr lang="sv-SE" dirty="0"/>
                  <a:t> </a:t>
                </a:r>
                <a:r>
                  <a:rPr lang="sv-SE" dirty="0" err="1"/>
                  <a:t>construct</a:t>
                </a:r>
                <a:r>
                  <a:rPr lang="sv-SE" dirty="0"/>
                  <a:t> a </a:t>
                </a:r>
                <a:r>
                  <a:rPr lang="sv-SE" dirty="0" err="1"/>
                  <a:t>flow</a:t>
                </a:r>
                <a:r>
                  <a:rPr lang="sv-SE"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ℝ</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𝑇𝑀</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𝑇𝑀</m:t>
                    </m:r>
                  </m:oMath>
                </a14:m>
                <a:r>
                  <a:rPr lang="sv-SE" dirty="0"/>
                  <a:t> via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d>
                      <m:dPr>
                        <m:ctrlPr>
                          <a:rPr lang="el-GR" i="1" smtClean="0">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d>
                          <m:dPr>
                            <m:begChr m:val="["/>
                            <m:endChr m:val="]"/>
                            <m:ctrlPr>
                              <a:rPr lang="sv-SE" i="1">
                                <a:latin typeface="Cambria Math" panose="02040503050406030204" pitchFamily="18" charset="0"/>
                                <a:ea typeface="Cambria Math" panose="02040503050406030204" pitchFamily="18" charset="0"/>
                              </a:rPr>
                            </m:ctrlPr>
                          </m:dPr>
                          <m:e>
                            <m:r>
                              <a:rPr lang="sv-SE" i="1">
                                <a:latin typeface="Cambria Math" panose="02040503050406030204" pitchFamily="18" charset="0"/>
                                <a:ea typeface="Cambria Math" panose="02040503050406030204" pitchFamily="18" charset="0"/>
                              </a:rPr>
                              <m:t>𝑝</m:t>
                            </m:r>
                            <m:r>
                              <a:rPr lang="sv-SE" i="1">
                                <a:latin typeface="Cambria Math" panose="02040503050406030204" pitchFamily="18" charset="0"/>
                                <a:ea typeface="Cambria Math" panose="02040503050406030204" pitchFamily="18" charset="0"/>
                              </a:rPr>
                              <m:t>, </m:t>
                            </m:r>
                            <m:sSub>
                              <m:sSubPr>
                                <m:ctrlPr>
                                  <a:rPr lang="sv-SE" i="1">
                                    <a:latin typeface="Cambria Math" panose="02040503050406030204" pitchFamily="18" charset="0"/>
                                    <a:ea typeface="Cambria Math" panose="02040503050406030204" pitchFamily="18" charset="0"/>
                                  </a:rPr>
                                </m:ctrlPr>
                              </m:sSubPr>
                              <m:e>
                                <m:acc>
                                  <m:accPr>
                                    <m:chr m:val="̇"/>
                                    <m:ctrlPr>
                                      <a:rPr lang="sv-SE" i="1">
                                        <a:latin typeface="Cambria Math" panose="02040503050406030204" pitchFamily="18" charset="0"/>
                                        <a:ea typeface="Cambria Math" panose="02040503050406030204" pitchFamily="18" charset="0"/>
                                      </a:rPr>
                                    </m:ctrlPr>
                                  </m:accPr>
                                  <m:e>
                                    <m:r>
                                      <a:rPr lang="sv-SE" i="1">
                                        <a:latin typeface="Cambria Math" panose="02040503050406030204" pitchFamily="18" charset="0"/>
                                        <a:ea typeface="Cambria Math" panose="02040503050406030204" pitchFamily="18" charset="0"/>
                                      </a:rPr>
                                      <m:t>𝛾</m:t>
                                    </m:r>
                                  </m:e>
                                </m:acc>
                              </m:e>
                              <m:sub>
                                <m:r>
                                  <a:rPr lang="sv-SE" i="1">
                                    <a:latin typeface="Cambria Math" panose="02040503050406030204" pitchFamily="18" charset="0"/>
                                    <a:ea typeface="Cambria Math" panose="02040503050406030204" pitchFamily="18" charset="0"/>
                                  </a:rPr>
                                  <m:t>𝑝</m:t>
                                </m:r>
                              </m:sub>
                            </m:sSub>
                            <m:r>
                              <a:rPr lang="sv-SE" i="1">
                                <a:latin typeface="Cambria Math" panose="02040503050406030204" pitchFamily="18" charset="0"/>
                                <a:ea typeface="Cambria Math" panose="02040503050406030204" pitchFamily="18" charset="0"/>
                              </a:rPr>
                              <m:t>(0)</m:t>
                            </m:r>
                          </m:e>
                        </m:d>
                      </m:e>
                    </m:d>
                    <m:r>
                      <a:rPr lang="sv-SE" b="0" i="1" smtClean="0">
                        <a:latin typeface="Cambria Math" panose="02040503050406030204" pitchFamily="18" charset="0"/>
                        <a:ea typeface="Cambria Math" panose="02040503050406030204" pitchFamily="18" charset="0"/>
                      </a:rPr>
                      <m:t>=</m:t>
                    </m:r>
                    <m:d>
                      <m:dPr>
                        <m:begChr m:val="["/>
                        <m:endChr m:val="]"/>
                        <m:ctrlPr>
                          <a:rPr lang="sv-SE" b="0" i="1" smtClean="0">
                            <a:latin typeface="Cambria Math" panose="02040503050406030204" pitchFamily="18" charset="0"/>
                            <a:ea typeface="Cambria Math" panose="02040503050406030204" pitchFamily="18" charset="0"/>
                          </a:rPr>
                        </m:ctrlPr>
                      </m:dPr>
                      <m:e>
                        <m:sSub>
                          <m:sSubPr>
                            <m:ctrlPr>
                              <a:rPr lang="sv-SE" b="0" i="1" smtClean="0">
                                <a:latin typeface="Cambria Math" panose="02040503050406030204" pitchFamily="18" charset="0"/>
                                <a:ea typeface="Cambria Math" panose="02040503050406030204" pitchFamily="18" charset="0"/>
                              </a:rPr>
                            </m:ctrlPr>
                          </m:sSubPr>
                          <m:e>
                            <m:r>
                              <a:rPr lang="sv-SE" b="0" i="1" smtClean="0">
                                <a:latin typeface="Cambria Math" panose="02040503050406030204" pitchFamily="18" charset="0"/>
                                <a:ea typeface="Cambria Math" panose="02040503050406030204" pitchFamily="18" charset="0"/>
                              </a:rPr>
                              <m:t>𝛾</m:t>
                            </m:r>
                          </m:e>
                          <m:sub>
                            <m:r>
                              <a:rPr lang="sv-SE" b="0" i="1" smtClean="0">
                                <a:latin typeface="Cambria Math" panose="02040503050406030204" pitchFamily="18" charset="0"/>
                                <a:ea typeface="Cambria Math" panose="02040503050406030204" pitchFamily="18" charset="0"/>
                              </a:rPr>
                              <m:t>𝑝</m:t>
                            </m:r>
                          </m:sub>
                        </m:sSub>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acc>
                              <m:accPr>
                                <m:chr m:val="̇"/>
                                <m:ctrlPr>
                                  <a:rPr lang="sv-SE" i="1">
                                    <a:latin typeface="Cambria Math" panose="02040503050406030204" pitchFamily="18" charset="0"/>
                                    <a:ea typeface="Cambria Math" panose="02040503050406030204" pitchFamily="18" charset="0"/>
                                  </a:rPr>
                                </m:ctrlPr>
                              </m:accPr>
                              <m:e>
                                <m:r>
                                  <a:rPr lang="sv-SE" i="1">
                                    <a:latin typeface="Cambria Math" panose="02040503050406030204" pitchFamily="18" charset="0"/>
                                    <a:ea typeface="Cambria Math" panose="02040503050406030204" pitchFamily="18" charset="0"/>
                                  </a:rPr>
                                  <m:t>𝛾</m:t>
                                </m:r>
                              </m:e>
                            </m:acc>
                          </m:e>
                          <m:sub>
                            <m:r>
                              <a:rPr lang="sv-SE" i="1">
                                <a:latin typeface="Cambria Math" panose="02040503050406030204" pitchFamily="18" charset="0"/>
                                <a:ea typeface="Cambria Math" panose="02040503050406030204" pitchFamily="18" charset="0"/>
                              </a:rPr>
                              <m:t>𝑝</m:t>
                            </m:r>
                          </m:sub>
                        </m:sSub>
                        <m:r>
                          <a:rPr lang="sv-SE" i="1">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e>
                    </m:d>
                    <m:r>
                      <a:rPr lang="sv-SE" b="0" i="1" smtClean="0">
                        <a:latin typeface="Cambria Math" panose="02040503050406030204" pitchFamily="18" charset="0"/>
                        <a:ea typeface="Cambria Math" panose="02040503050406030204" pitchFamily="18" charset="0"/>
                      </a:rPr>
                      <m:t>.</m:t>
                    </m:r>
                  </m:oMath>
                </a14:m>
                <a:endParaRPr lang="sv-SE" dirty="0"/>
              </a:p>
              <a:p>
                <a:r>
                  <a:rPr lang="sv-SE" dirty="0"/>
                  <a:t>If </a:t>
                </a:r>
                <a:r>
                  <a:rPr lang="sv-SE" dirty="0" err="1"/>
                  <a:t>we</a:t>
                </a:r>
                <a:r>
                  <a:rPr lang="sv-SE" dirty="0"/>
                  <a:t> </a:t>
                </a:r>
                <a:r>
                  <a:rPr lang="sv-SE" dirty="0" err="1"/>
                  <a:t>define</a:t>
                </a:r>
                <a:r>
                  <a:rPr lang="sv-SE" dirty="0"/>
                  <a:t> </a:t>
                </a:r>
                <a14:m>
                  <m:oMath xmlns:m="http://schemas.openxmlformats.org/officeDocument/2006/math">
                    <m:sSub>
                      <m:sSubPr>
                        <m:ctrlPr>
                          <a:rPr lang="sv-SE" i="1" smtClean="0">
                            <a:latin typeface="Cambria Math" panose="02040503050406030204" pitchFamily="18" charset="0"/>
                          </a:rPr>
                        </m:ctrlPr>
                      </m:sSubPr>
                      <m:e>
                        <m:r>
                          <a:rPr lang="sv-SE" i="1" smtClean="0">
                            <a:latin typeface="Cambria Math" panose="02040503050406030204" pitchFamily="18" charset="0"/>
                            <a:ea typeface="Cambria Math" panose="02040503050406030204" pitchFamily="18" charset="0"/>
                          </a:rPr>
                          <m:t>𝛾</m:t>
                        </m:r>
                      </m:e>
                      <m:sub>
                        <m:sSub>
                          <m:sSubPr>
                            <m:ctrlPr>
                              <a:rPr lang="sv-SE"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r>
                          <a:rPr lang="sv-SE" b="0" i="1" smtClean="0">
                            <a:latin typeface="Cambria Math" panose="02040503050406030204" pitchFamily="18" charset="0"/>
                          </a:rPr>
                          <m:t>𝑝</m:t>
                        </m:r>
                      </m:sub>
                    </m:sSub>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𝐿</m:t>
                        </m:r>
                      </m:e>
                      <m:sub>
                        <m:r>
                          <a:rPr lang="sv-SE" b="0" i="1" smtClean="0">
                            <a:latin typeface="Cambria Math" panose="02040503050406030204" pitchFamily="18" charset="0"/>
                          </a:rPr>
                          <m:t>𝑔</m:t>
                        </m:r>
                      </m:sub>
                    </m:sSub>
                    <m:sSub>
                      <m:sSubPr>
                        <m:ctrlPr>
                          <a:rPr lang="sv-SE" b="0" i="1" smtClean="0">
                            <a:latin typeface="Cambria Math" panose="02040503050406030204" pitchFamily="18" charset="0"/>
                          </a:rPr>
                        </m:ctrlPr>
                      </m:sSubPr>
                      <m:e>
                        <m:r>
                          <a:rPr lang="sv-SE" b="0" i="1" smtClean="0">
                            <a:latin typeface="Cambria Math" panose="02040503050406030204" pitchFamily="18" charset="0"/>
                            <a:ea typeface="Cambria Math" panose="02040503050406030204" pitchFamily="18" charset="0"/>
                          </a:rPr>
                          <m:t>𝛾</m:t>
                        </m:r>
                      </m:e>
                      <m:sub>
                        <m:r>
                          <a:rPr lang="sv-SE" b="0" i="1" smtClean="0">
                            <a:latin typeface="Cambria Math" panose="02040503050406030204" pitchFamily="18" charset="0"/>
                          </a:rPr>
                          <m:t>𝑝</m:t>
                        </m:r>
                      </m:sub>
                    </m:sSub>
                  </m:oMath>
                </a14:m>
                <a:r>
                  <a:rPr lang="sv-SE" dirty="0"/>
                  <a:t>, </a:t>
                </a:r>
                <a:r>
                  <a:rPr lang="sv-SE" dirty="0" err="1"/>
                  <a:t>one</a:t>
                </a:r>
                <a:r>
                  <a:rPr lang="sv-SE" dirty="0"/>
                  <a:t> </a:t>
                </a:r>
                <a:r>
                  <a:rPr lang="sv-SE" dirty="0" err="1"/>
                  <a:t>can</a:t>
                </a:r>
                <a:r>
                  <a:rPr lang="sv-SE" dirty="0"/>
                  <a:t> show </a:t>
                </a:r>
                <a:r>
                  <a:rPr lang="sv-SE" dirty="0" err="1"/>
                  <a:t>that</a:t>
                </a:r>
                <a:r>
                  <a:rPr lang="sv-SE" dirty="0"/>
                  <a:t> the </a:t>
                </a:r>
                <a:r>
                  <a:rPr lang="sv-SE" dirty="0" err="1"/>
                  <a:t>flow</a:t>
                </a:r>
                <a:r>
                  <a:rPr lang="sv-SE" dirty="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Φ</m:t>
                    </m:r>
                  </m:oMath>
                </a14:m>
                <a:r>
                  <a:rPr lang="sv-SE" dirty="0"/>
                  <a:t> is </a:t>
                </a:r>
                <a:r>
                  <a:rPr lang="sv-SE" dirty="0" err="1"/>
                  <a:t>equivariant</a:t>
                </a:r>
                <a:r>
                  <a:rPr lang="sv-SE" dirty="0"/>
                  <a:t>.</a:t>
                </a:r>
              </a:p>
            </p:txBody>
          </p:sp>
        </mc:Choice>
        <mc:Fallback>
          <p:sp>
            <p:nvSpPr>
              <p:cNvPr id="3" name="Platshållare för innehåll 2">
                <a:extLst>
                  <a:ext uri="{FF2B5EF4-FFF2-40B4-BE49-F238E27FC236}">
                    <a16:creationId xmlns:a16="http://schemas.microsoft.com/office/drawing/2014/main" id="{086E6669-FC97-9686-B934-84524CB0B9B7}"/>
                  </a:ext>
                </a:extLst>
              </p:cNvPr>
              <p:cNvSpPr>
                <a:spLocks noGrp="1" noRot="1" noChangeAspect="1" noMove="1" noResize="1" noEditPoints="1" noAdjustHandles="1" noChangeArrowheads="1" noChangeShapeType="1" noTextEdit="1"/>
              </p:cNvSpPr>
              <p:nvPr>
                <p:ph idx="1"/>
              </p:nvPr>
            </p:nvSpPr>
            <p:spPr>
              <a:xfrm>
                <a:off x="611999" y="1620000"/>
                <a:ext cx="6330221" cy="4032000"/>
              </a:xfrm>
              <a:blipFill>
                <a:blip r:embed="rId2"/>
                <a:stretch>
                  <a:fillRect l="-2310" t="-1513" r="-1059"/>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49C79482-BED6-DE52-5099-1C9CC0F24CA4}"/>
              </a:ext>
            </a:extLst>
          </p:cNvPr>
          <p:cNvSpPr>
            <a:spLocks noGrp="1"/>
          </p:cNvSpPr>
          <p:nvPr>
            <p:ph type="body" sz="quarter" idx="10"/>
          </p:nvPr>
        </p:nvSpPr>
        <p:spPr/>
        <p:txBody>
          <a:bodyPr/>
          <a:lstStyle/>
          <a:p>
            <a:endParaRPr lang="sv-SE"/>
          </a:p>
        </p:txBody>
      </p:sp>
      <p:pic>
        <p:nvPicPr>
          <p:cNvPr id="5" name="Bildobjekt 4">
            <a:extLst>
              <a:ext uri="{FF2B5EF4-FFF2-40B4-BE49-F238E27FC236}">
                <a16:creationId xmlns:a16="http://schemas.microsoft.com/office/drawing/2014/main" id="{B24B47A1-5181-E6A7-2CC6-A4EDFD3C69E0}"/>
              </a:ext>
            </a:extLst>
          </p:cNvPr>
          <p:cNvPicPr>
            <a:picLocks noChangeAspect="1"/>
          </p:cNvPicPr>
          <p:nvPr/>
        </p:nvPicPr>
        <p:blipFill>
          <a:blip r:embed="rId3"/>
          <a:stretch>
            <a:fillRect/>
          </a:stretch>
        </p:blipFill>
        <p:spPr>
          <a:xfrm>
            <a:off x="6942220" y="2371166"/>
            <a:ext cx="4800600" cy="2276475"/>
          </a:xfrm>
          <a:prstGeom prst="rect">
            <a:avLst/>
          </a:prstGeom>
        </p:spPr>
      </p:pic>
      <p:sp>
        <p:nvSpPr>
          <p:cNvPr id="7" name="Ellips 6">
            <a:extLst>
              <a:ext uri="{FF2B5EF4-FFF2-40B4-BE49-F238E27FC236}">
                <a16:creationId xmlns:a16="http://schemas.microsoft.com/office/drawing/2014/main" id="{BF713FF3-6B9B-92D7-A043-A5A98EA5FAA2}"/>
              </a:ext>
            </a:extLst>
          </p:cNvPr>
          <p:cNvSpPr/>
          <p:nvPr/>
        </p:nvSpPr>
        <p:spPr>
          <a:xfrm>
            <a:off x="7794993" y="3759847"/>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9" name="textruta 8">
            <a:extLst>
              <a:ext uri="{FF2B5EF4-FFF2-40B4-BE49-F238E27FC236}">
                <a16:creationId xmlns:a16="http://schemas.microsoft.com/office/drawing/2014/main" id="{267C7BEC-7DAA-58DB-BC86-4A1AAE6F1D45}"/>
              </a:ext>
            </a:extLst>
          </p:cNvPr>
          <p:cNvSpPr txBox="1"/>
          <p:nvPr/>
        </p:nvSpPr>
        <p:spPr>
          <a:xfrm>
            <a:off x="7668229" y="3725472"/>
            <a:ext cx="344966" cy="400110"/>
          </a:xfrm>
          <a:prstGeom prst="rect">
            <a:avLst/>
          </a:prstGeom>
          <a:noFill/>
        </p:spPr>
        <p:txBody>
          <a:bodyPr wrap="none" rtlCol="0">
            <a:spAutoFit/>
          </a:bodyPr>
          <a:lstStyle/>
          <a:p>
            <a:pPr algn="l"/>
            <a:r>
              <a:rPr lang="sv-SE" sz="2000" dirty="0"/>
              <a:t>p</a:t>
            </a:r>
          </a:p>
        </p:txBody>
      </p:sp>
      <p:sp>
        <p:nvSpPr>
          <p:cNvPr id="10" name="textruta 9">
            <a:extLst>
              <a:ext uri="{FF2B5EF4-FFF2-40B4-BE49-F238E27FC236}">
                <a16:creationId xmlns:a16="http://schemas.microsoft.com/office/drawing/2014/main" id="{C3E58CC4-B325-8137-C91F-C82B2515B712}"/>
              </a:ext>
            </a:extLst>
          </p:cNvPr>
          <p:cNvSpPr txBox="1"/>
          <p:nvPr/>
        </p:nvSpPr>
        <p:spPr>
          <a:xfrm>
            <a:off x="10062045" y="2672615"/>
            <a:ext cx="833437" cy="400110"/>
          </a:xfrm>
          <a:prstGeom prst="rect">
            <a:avLst/>
          </a:prstGeom>
          <a:noFill/>
        </p:spPr>
        <p:txBody>
          <a:bodyPr wrap="square" rtlCol="0">
            <a:spAutoFit/>
          </a:bodyPr>
          <a:lstStyle/>
          <a:p>
            <a:pPr algn="l"/>
            <a:r>
              <a:rPr lang="sv-SE" sz="2000" dirty="0"/>
              <a:t>h(p)</a:t>
            </a:r>
          </a:p>
        </p:txBody>
      </p:sp>
      <p:sp>
        <p:nvSpPr>
          <p:cNvPr id="12" name="Ellips 11">
            <a:extLst>
              <a:ext uri="{FF2B5EF4-FFF2-40B4-BE49-F238E27FC236}">
                <a16:creationId xmlns:a16="http://schemas.microsoft.com/office/drawing/2014/main" id="{EFBEDF23-05A3-69F9-D357-104391D4DD6A}"/>
              </a:ext>
            </a:extLst>
          </p:cNvPr>
          <p:cNvSpPr/>
          <p:nvPr/>
        </p:nvSpPr>
        <p:spPr>
          <a:xfrm>
            <a:off x="10186015" y="2664730"/>
            <a:ext cx="45719" cy="4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mc:AlternateContent xmlns:mc="http://schemas.openxmlformats.org/markup-compatibility/2006">
        <mc:Choice xmlns:p14="http://schemas.microsoft.com/office/powerpoint/2010/main" Requires="p14">
          <p:contentPart p14:bwMode="auto" r:id="rId4">
            <p14:nvContentPartPr>
              <p14:cNvPr id="15" name="Pennanteckning 14">
                <a:extLst>
                  <a:ext uri="{FF2B5EF4-FFF2-40B4-BE49-F238E27FC236}">
                    <a16:creationId xmlns:a16="http://schemas.microsoft.com/office/drawing/2014/main" id="{0761CF10-1BD2-CEA1-97EC-5223BDCD2D51}"/>
                  </a:ext>
                </a:extLst>
              </p14:cNvPr>
              <p14:cNvContentPartPr/>
              <p14:nvPr/>
            </p14:nvContentPartPr>
            <p14:xfrm>
              <a:off x="7820963" y="2691858"/>
              <a:ext cx="2376481" cy="1080725"/>
            </p14:xfrm>
          </p:contentPart>
        </mc:Choice>
        <mc:Fallback>
          <p:pic>
            <p:nvPicPr>
              <p:cNvPr id="15" name="Pennanteckning 14">
                <a:extLst>
                  <a:ext uri="{FF2B5EF4-FFF2-40B4-BE49-F238E27FC236}">
                    <a16:creationId xmlns:a16="http://schemas.microsoft.com/office/drawing/2014/main" id="{0761CF10-1BD2-CEA1-97EC-5223BDCD2D51}"/>
                  </a:ext>
                </a:extLst>
              </p:cNvPr>
              <p:cNvPicPr/>
              <p:nvPr/>
            </p:nvPicPr>
            <p:blipFill>
              <a:blip r:embed="rId5"/>
              <a:stretch>
                <a:fillRect/>
              </a:stretch>
            </p:blipFill>
            <p:spPr>
              <a:xfrm>
                <a:off x="7811964" y="2682858"/>
                <a:ext cx="2394119" cy="1098365"/>
              </a:xfrm>
              <a:prstGeom prst="rect">
                <a:avLst/>
              </a:prstGeom>
            </p:spPr>
          </p:pic>
        </mc:Fallback>
      </mc:AlternateContent>
      <p:cxnSp>
        <p:nvCxnSpPr>
          <p:cNvPr id="16" name="Rak pilkoppling 15">
            <a:extLst>
              <a:ext uri="{FF2B5EF4-FFF2-40B4-BE49-F238E27FC236}">
                <a16:creationId xmlns:a16="http://schemas.microsoft.com/office/drawing/2014/main" id="{557423DD-5E66-D676-23D3-00558071265D}"/>
              </a:ext>
            </a:extLst>
          </p:cNvPr>
          <p:cNvCxnSpPr>
            <a:cxnSpLocks/>
          </p:cNvCxnSpPr>
          <p:nvPr/>
        </p:nvCxnSpPr>
        <p:spPr>
          <a:xfrm flipV="1">
            <a:off x="7812818" y="3322184"/>
            <a:ext cx="396254" cy="45745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ruta 18">
                <a:extLst>
                  <a:ext uri="{FF2B5EF4-FFF2-40B4-BE49-F238E27FC236}">
                    <a16:creationId xmlns:a16="http://schemas.microsoft.com/office/drawing/2014/main" id="{F745C628-ACCF-89FB-28E9-13E12EEB9264}"/>
                  </a:ext>
                </a:extLst>
              </p:cNvPr>
              <p:cNvSpPr txBox="1"/>
              <p:nvPr/>
            </p:nvSpPr>
            <p:spPr>
              <a:xfrm>
                <a:off x="8622774" y="3429000"/>
                <a:ext cx="61463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v-SE" sz="2800" i="1" smtClean="0">
                              <a:solidFill>
                                <a:schemeClr val="accent1">
                                  <a:lumMod val="60000"/>
                                  <a:lumOff val="40000"/>
                                </a:schemeClr>
                              </a:solidFill>
                              <a:latin typeface="Cambria Math" panose="02040503050406030204" pitchFamily="18" charset="0"/>
                            </a:rPr>
                          </m:ctrlPr>
                        </m:sSubPr>
                        <m:e>
                          <m:r>
                            <m:rPr>
                              <m:sty m:val="p"/>
                            </m:rPr>
                            <a:rPr lang="en-US" sz="2800">
                              <a:solidFill>
                                <a:schemeClr val="accent1">
                                  <a:lumMod val="60000"/>
                                  <a:lumOff val="40000"/>
                                </a:schemeClr>
                              </a:solidFill>
                              <a:latin typeface="Cambria Math" panose="02040503050406030204" pitchFamily="18" charset="0"/>
                            </a:rPr>
                            <m:t>γ</m:t>
                          </m:r>
                        </m:e>
                        <m:sub>
                          <m:r>
                            <a:rPr lang="sv-SE" sz="2800" b="0" i="1" smtClean="0">
                              <a:solidFill>
                                <a:schemeClr val="accent1">
                                  <a:lumMod val="60000"/>
                                  <a:lumOff val="40000"/>
                                </a:schemeClr>
                              </a:solidFill>
                              <a:latin typeface="Cambria Math" panose="02040503050406030204" pitchFamily="18" charset="0"/>
                            </a:rPr>
                            <m:t>𝑝</m:t>
                          </m:r>
                        </m:sub>
                      </m:sSub>
                    </m:oMath>
                  </m:oMathPara>
                </a14:m>
                <a:endParaRPr lang="sv-SE" sz="2800" dirty="0" err="1"/>
              </a:p>
            </p:txBody>
          </p:sp>
        </mc:Choice>
        <mc:Fallback>
          <p:sp>
            <p:nvSpPr>
              <p:cNvPr id="19" name="textruta 18">
                <a:extLst>
                  <a:ext uri="{FF2B5EF4-FFF2-40B4-BE49-F238E27FC236}">
                    <a16:creationId xmlns:a16="http://schemas.microsoft.com/office/drawing/2014/main" id="{F745C628-ACCF-89FB-28E9-13E12EEB9264}"/>
                  </a:ext>
                </a:extLst>
              </p:cNvPr>
              <p:cNvSpPr txBox="1">
                <a:spLocks noRot="1" noChangeAspect="1" noMove="1" noResize="1" noEditPoints="1" noAdjustHandles="1" noChangeArrowheads="1" noChangeShapeType="1" noTextEdit="1"/>
              </p:cNvSpPr>
              <p:nvPr/>
            </p:nvSpPr>
            <p:spPr>
              <a:xfrm>
                <a:off x="8622774" y="3429000"/>
                <a:ext cx="614634" cy="556434"/>
              </a:xfrm>
              <a:prstGeom prst="rect">
                <a:avLst/>
              </a:prstGeom>
              <a:blipFill>
                <a:blip r:embed="rId6"/>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21" name="textruta 20">
                <a:extLst>
                  <a:ext uri="{FF2B5EF4-FFF2-40B4-BE49-F238E27FC236}">
                    <a16:creationId xmlns:a16="http://schemas.microsoft.com/office/drawing/2014/main" id="{0D4B3699-71B5-039E-CB1C-AD8DB05CB696}"/>
                  </a:ext>
                </a:extLst>
              </p:cNvPr>
              <p:cNvSpPr txBox="1"/>
              <p:nvPr/>
            </p:nvSpPr>
            <p:spPr>
              <a:xfrm>
                <a:off x="7836286" y="2948956"/>
                <a:ext cx="729909" cy="39074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ea typeface="Cambria Math" panose="02040503050406030204" pitchFamily="18" charset="0"/>
                            </a:rPr>
                          </m:ctrlPr>
                        </m:sSubPr>
                        <m:e>
                          <m:acc>
                            <m:accPr>
                              <m:chr m:val="̇"/>
                              <m:ctrlPr>
                                <a:rPr lang="sv-SE" i="1">
                                  <a:latin typeface="Cambria Math" panose="02040503050406030204" pitchFamily="18" charset="0"/>
                                  <a:ea typeface="Cambria Math" panose="02040503050406030204" pitchFamily="18" charset="0"/>
                                </a:rPr>
                              </m:ctrlPr>
                            </m:accPr>
                            <m:e>
                              <m:r>
                                <a:rPr lang="sv-SE" i="1">
                                  <a:latin typeface="Cambria Math" panose="02040503050406030204" pitchFamily="18" charset="0"/>
                                  <a:ea typeface="Cambria Math" panose="02040503050406030204" pitchFamily="18" charset="0"/>
                                </a:rPr>
                                <m:t>𝛾</m:t>
                              </m:r>
                            </m:e>
                          </m:acc>
                        </m:e>
                        <m:sub>
                          <m:r>
                            <a:rPr lang="sv-SE" i="1">
                              <a:latin typeface="Cambria Math" panose="02040503050406030204" pitchFamily="18" charset="0"/>
                              <a:ea typeface="Cambria Math" panose="02040503050406030204" pitchFamily="18" charset="0"/>
                            </a:rPr>
                            <m:t>𝑝</m:t>
                          </m:r>
                        </m:sub>
                      </m:sSub>
                      <m:r>
                        <a:rPr lang="sv-SE" b="0" i="0" smtClean="0">
                          <a:solidFill>
                            <a:schemeClr val="accent1">
                              <a:lumMod val="75000"/>
                            </a:schemeClr>
                          </a:solidFill>
                          <a:latin typeface="Cambria Math" panose="02040503050406030204" pitchFamily="18" charset="0"/>
                        </a:rPr>
                        <m:t>(0)</m:t>
                      </m:r>
                    </m:oMath>
                  </m:oMathPara>
                </a14:m>
                <a:endParaRPr lang="sv-SE" sz="2800" dirty="0" err="1"/>
              </a:p>
            </p:txBody>
          </p:sp>
        </mc:Choice>
        <mc:Fallback>
          <p:sp>
            <p:nvSpPr>
              <p:cNvPr id="21" name="textruta 20">
                <a:extLst>
                  <a:ext uri="{FF2B5EF4-FFF2-40B4-BE49-F238E27FC236}">
                    <a16:creationId xmlns:a16="http://schemas.microsoft.com/office/drawing/2014/main" id="{0D4B3699-71B5-039E-CB1C-AD8DB05CB696}"/>
                  </a:ext>
                </a:extLst>
              </p:cNvPr>
              <p:cNvSpPr txBox="1">
                <a:spLocks noRot="1" noChangeAspect="1" noMove="1" noResize="1" noEditPoints="1" noAdjustHandles="1" noChangeArrowheads="1" noChangeShapeType="1" noTextEdit="1"/>
              </p:cNvSpPr>
              <p:nvPr/>
            </p:nvSpPr>
            <p:spPr>
              <a:xfrm>
                <a:off x="7836286" y="2948956"/>
                <a:ext cx="729909" cy="390748"/>
              </a:xfrm>
              <a:prstGeom prst="rect">
                <a:avLst/>
              </a:prstGeom>
              <a:blipFill>
                <a:blip r:embed="rId7"/>
                <a:stretch>
                  <a:fillRect r="-1667" b="-7813"/>
                </a:stretch>
              </a:blipFill>
            </p:spPr>
            <p:txBody>
              <a:bodyPr/>
              <a:lstStyle/>
              <a:p>
                <a:r>
                  <a:rPr lang="sv-SE">
                    <a:noFill/>
                  </a:rPr>
                  <a:t> </a:t>
                </a:r>
              </a:p>
            </p:txBody>
          </p:sp>
        </mc:Fallback>
      </mc:AlternateContent>
    </p:spTree>
    <p:extLst>
      <p:ext uri="{BB962C8B-B14F-4D97-AF65-F5344CB8AC3E}">
        <p14:creationId xmlns:p14="http://schemas.microsoft.com/office/powerpoint/2010/main" val="22520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p:bldP spid="10" grpId="0"/>
      <p:bldP spid="12" grpId="0" animBg="1"/>
      <p:bldP spid="19"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E66C0-C6F9-E6E6-E3C9-1A61BE8A54AD}"/>
              </a:ext>
            </a:extLst>
          </p:cNvPr>
          <p:cNvSpPr>
            <a:spLocks noGrp="1"/>
          </p:cNvSpPr>
          <p:nvPr>
            <p:ph type="title"/>
          </p:nvPr>
        </p:nvSpPr>
        <p:spPr/>
        <p:txBody>
          <a:bodyPr/>
          <a:lstStyle/>
          <a:p>
            <a:r>
              <a:rPr lang="sv-SE" dirty="0" err="1"/>
              <a:t>Example</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B6F7CB19-8E0D-8DBE-D690-C8F7A2E6B3A1}"/>
                  </a:ext>
                </a:extLst>
              </p:cNvPr>
              <p:cNvSpPr>
                <a:spLocks noGrp="1"/>
              </p:cNvSpPr>
              <p:nvPr>
                <p:ph idx="1"/>
              </p:nvPr>
            </p:nvSpPr>
            <p:spPr/>
            <p:txBody>
              <a:bodyPr/>
              <a:lstStyle/>
              <a:p>
                <a:r>
                  <a:rPr lang="sv-SE" dirty="0"/>
                  <a:t>Let’s go back to the </a:t>
                </a:r>
                <a:r>
                  <a:rPr lang="sv-SE" dirty="0" err="1"/>
                  <a:t>case</a:t>
                </a:r>
                <a:r>
                  <a:rPr lang="sv-SE" dirty="0"/>
                  <a:t> or </a:t>
                </a:r>
                <a:r>
                  <a:rPr lang="sv-SE" dirty="0" err="1"/>
                  <a:t>rotational</a:t>
                </a:r>
                <a:r>
                  <a:rPr lang="sv-SE" dirty="0"/>
                  <a:t> </a:t>
                </a:r>
                <a:r>
                  <a:rPr lang="sv-SE" dirty="0" err="1"/>
                  <a:t>equivariance</a:t>
                </a:r>
                <a:r>
                  <a:rPr lang="sv-SE" dirty="0"/>
                  <a:t> on the plane </a:t>
                </a:r>
                <a14:m>
                  <m:oMath xmlns:m="http://schemas.openxmlformats.org/officeDocument/2006/math">
                    <m:sSup>
                      <m:sSupPr>
                        <m:ctrlPr>
                          <a:rPr lang="sv-SE" i="1" smtClean="0">
                            <a:latin typeface="Cambria Math" panose="02040503050406030204" pitchFamily="18" charset="0"/>
                            <a:ea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2</m:t>
                        </m:r>
                      </m:sup>
                    </m:sSup>
                  </m:oMath>
                </a14:m>
                <a:r>
                  <a:rPr lang="sv-SE" dirty="0"/>
                  <a:t>. </a:t>
                </a:r>
                <a14:m>
                  <m:oMath xmlns:m="http://schemas.openxmlformats.org/officeDocument/2006/math">
                    <m:r>
                      <a:rPr lang="sv-SE" b="0" i="1" smtClean="0">
                        <a:latin typeface="Cambria Math" panose="02040503050406030204" pitchFamily="18" charset="0"/>
                      </a:rPr>
                      <m:t>𝑢</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r>
                      <a:rPr lang="sv-SE" b="0" i="1" smtClean="0">
                        <a:latin typeface="Cambria Math" panose="02040503050406030204" pitchFamily="18" charset="0"/>
                      </a:rPr>
                      <m:t>𝑟</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𝜃</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𝑡</m:t>
                        </m:r>
                      </m:e>
                    </m:d>
                    <m:r>
                      <a:rPr lang="sv-SE" b="0" i="1" smtClean="0">
                        <a:latin typeface="Cambria Math" panose="02040503050406030204" pitchFamily="18" charset="0"/>
                        <a:ea typeface="Cambria Math" panose="02040503050406030204" pitchFamily="18" charset="0"/>
                      </a:rPr>
                      <m:t>)</m:t>
                    </m:r>
                  </m:oMath>
                </a14:m>
                <a:r>
                  <a:rPr lang="sv-SE" dirty="0"/>
                  <a:t> is </a:t>
                </a:r>
                <a:r>
                  <a:rPr lang="sv-SE" dirty="0" err="1"/>
                  <a:t>augmented</a:t>
                </a:r>
                <a:r>
                  <a:rPr lang="sv-SE" dirty="0"/>
                  <a:t> to </a:t>
                </a:r>
                <a14:m>
                  <m:oMath xmlns:m="http://schemas.openxmlformats.org/officeDocument/2006/math">
                    <m:r>
                      <a:rPr lang="sv-SE" b="0" i="1" smtClean="0">
                        <a:latin typeface="Cambria Math" panose="02040503050406030204" pitchFamily="18" charset="0"/>
                      </a:rPr>
                      <m:t>𝑈</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e>
                    </m:d>
                    <m:r>
                      <a:rPr lang="sv-SE" b="0" i="1" smtClean="0">
                        <a:latin typeface="Cambria Math" panose="02040503050406030204" pitchFamily="18" charset="0"/>
                      </a:rPr>
                      <m:t>=</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𝑢</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acc>
                          <m:accPr>
                            <m:chr m:val="̇"/>
                            <m:ctrlPr>
                              <a:rPr lang="sv-SE" b="0" i="1" smtClean="0">
                                <a:latin typeface="Cambria Math" panose="02040503050406030204" pitchFamily="18" charset="0"/>
                              </a:rPr>
                            </m:ctrlPr>
                          </m:accPr>
                          <m:e>
                            <m:r>
                              <a:rPr lang="sv-SE" b="0" i="1" smtClean="0">
                                <a:latin typeface="Cambria Math" panose="02040503050406030204" pitchFamily="18" charset="0"/>
                              </a:rPr>
                              <m:t>𝑢</m:t>
                            </m:r>
                          </m:e>
                        </m:acc>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e>
                    </m:d>
                    <m:r>
                      <a:rPr lang="sv-SE" b="0" i="1" smtClean="0">
                        <a:latin typeface="Cambria Math" panose="02040503050406030204" pitchFamily="18" charset="0"/>
                      </a:rPr>
                      <m:t>.</m:t>
                    </m:r>
                  </m:oMath>
                </a14:m>
                <a:endParaRPr lang="sv-SE" dirty="0"/>
              </a:p>
              <a:p>
                <a:r>
                  <a:rPr lang="sv-SE" dirty="0"/>
                  <a:t>We </a:t>
                </a:r>
                <a:r>
                  <a:rPr lang="sv-SE" dirty="0" err="1"/>
                  <a:t>find</a:t>
                </a:r>
                <a:r>
                  <a:rPr lang="sv-SE" dirty="0"/>
                  <a:t> </a:t>
                </a:r>
                <a:r>
                  <a:rPr lang="sv-SE" dirty="0" err="1"/>
                  <a:t>out</a:t>
                </a:r>
                <a:r>
                  <a:rPr lang="sv-SE" dirty="0"/>
                  <a:t> </a:t>
                </a:r>
                <a:r>
                  <a:rPr lang="sv-SE" dirty="0" err="1"/>
                  <a:t>that</a:t>
                </a:r>
                <a:r>
                  <a:rPr lang="sv-SE" dirty="0"/>
                  <a:t> </a:t>
                </a:r>
                <a:r>
                  <a:rPr lang="sv-SE" dirty="0" err="1"/>
                  <a:t>this</a:t>
                </a:r>
                <a:r>
                  <a:rPr lang="sv-SE" dirty="0"/>
                  <a:t> has </a:t>
                </a:r>
                <a14:m>
                  <m:oMath xmlns:m="http://schemas.openxmlformats.org/officeDocument/2006/math">
                    <m:r>
                      <a:rPr lang="sv-SE" b="0" i="1" smtClean="0">
                        <a:latin typeface="Cambria Math" panose="02040503050406030204" pitchFamily="18" charset="0"/>
                      </a:rPr>
                      <m:t>𝑡</m:t>
                    </m:r>
                  </m:oMath>
                </a14:m>
                <a:r>
                  <a:rPr lang="sv-SE" dirty="0"/>
                  <a:t>, </a:t>
                </a:r>
                <a14:m>
                  <m:oMath xmlns:m="http://schemas.openxmlformats.org/officeDocument/2006/math">
                    <m:r>
                      <a:rPr lang="sv-SE" b="0" i="1" smtClean="0">
                        <a:latin typeface="Cambria Math" panose="02040503050406030204" pitchFamily="18" charset="0"/>
                      </a:rPr>
                      <m:t>𝑟</m:t>
                    </m:r>
                  </m:oMath>
                </a14:m>
                <a:r>
                  <a:rPr lang="sv-SE" dirty="0"/>
                  <a:t>, </a:t>
                </a:r>
                <a14:m>
                  <m:oMath xmlns:m="http://schemas.openxmlformats.org/officeDocument/2006/math">
                    <m:acc>
                      <m:accPr>
                        <m:chr m:val="̇"/>
                        <m:ctrlPr>
                          <a:rPr lang="sv-SE" i="1">
                            <a:latin typeface="Cambria Math" panose="02040503050406030204" pitchFamily="18" charset="0"/>
                          </a:rPr>
                        </m:ctrlPr>
                      </m:accPr>
                      <m:e>
                        <m:r>
                          <a:rPr lang="sv-SE" i="1">
                            <a:latin typeface="Cambria Math" panose="02040503050406030204" pitchFamily="18" charset="0"/>
                          </a:rPr>
                          <m:t>𝑟</m:t>
                        </m:r>
                      </m:e>
                    </m:acc>
                  </m:oMath>
                </a14:m>
                <a:r>
                  <a:rPr lang="sv-SE" dirty="0"/>
                  <a:t>, </a:t>
                </a:r>
                <a14:m>
                  <m:oMath xmlns:m="http://schemas.openxmlformats.org/officeDocument/2006/math">
                    <m:acc>
                      <m:accPr>
                        <m:chr m:val="̇"/>
                        <m:ctrlPr>
                          <a:rPr lang="sv-SE" i="1">
                            <a:latin typeface="Cambria Math" panose="02040503050406030204" pitchFamily="18" charset="0"/>
                          </a:rPr>
                        </m:ctrlPr>
                      </m:accPr>
                      <m:e>
                        <m:r>
                          <a:rPr lang="sv-SE" i="1">
                            <a:latin typeface="Cambria Math" panose="02040503050406030204" pitchFamily="18" charset="0"/>
                          </a:rPr>
                          <m:t>𝜃</m:t>
                        </m:r>
                      </m:e>
                    </m:acc>
                  </m:oMath>
                </a14:m>
                <a:r>
                  <a:rPr lang="sv-SE" dirty="0"/>
                  <a:t>, </a:t>
                </a:r>
                <a14:m>
                  <m:oMath xmlns:m="http://schemas.openxmlformats.org/officeDocument/2006/math">
                    <m:acc>
                      <m:accPr>
                        <m:chr m:val="̈"/>
                        <m:ctrlPr>
                          <a:rPr lang="sv-SE" i="1" smtClean="0">
                            <a:latin typeface="Cambria Math" panose="02040503050406030204" pitchFamily="18" charset="0"/>
                          </a:rPr>
                        </m:ctrlPr>
                      </m:accPr>
                      <m:e>
                        <m:r>
                          <a:rPr lang="sv-SE" b="0" i="1" smtClean="0">
                            <a:latin typeface="Cambria Math" panose="02040503050406030204" pitchFamily="18" charset="0"/>
                          </a:rPr>
                          <m:t>𝑟</m:t>
                        </m:r>
                      </m:e>
                    </m:acc>
                  </m:oMath>
                </a14:m>
                <a:r>
                  <a:rPr lang="sv-SE" dirty="0"/>
                  <a:t> and </a:t>
                </a:r>
                <a14:m>
                  <m:oMath xmlns:m="http://schemas.openxmlformats.org/officeDocument/2006/math">
                    <m:acc>
                      <m:accPr>
                        <m:chr m:val="̈"/>
                        <m:ctrlPr>
                          <a:rPr lang="sv-SE" i="1" smtClean="0">
                            <a:latin typeface="Cambria Math" panose="02040503050406030204" pitchFamily="18" charset="0"/>
                          </a:rPr>
                        </m:ctrlPr>
                      </m:accPr>
                      <m:e>
                        <m:r>
                          <a:rPr lang="sv-SE" i="1" smtClean="0">
                            <a:latin typeface="Cambria Math" panose="02040503050406030204" pitchFamily="18" charset="0"/>
                            <a:ea typeface="Cambria Math" panose="02040503050406030204" pitchFamily="18" charset="0"/>
                          </a:rPr>
                          <m:t>𝜃</m:t>
                        </m:r>
                      </m:e>
                    </m:acc>
                  </m:oMath>
                </a14:m>
                <a:r>
                  <a:rPr lang="sv-SE" dirty="0"/>
                  <a:t> as </a:t>
                </a:r>
                <a:r>
                  <a:rPr lang="sv-SE" dirty="0" err="1"/>
                  <a:t>its</a:t>
                </a:r>
                <a:r>
                  <a:rPr lang="sv-SE" dirty="0"/>
                  <a:t> second order differential invariants.</a:t>
                </a:r>
              </a:p>
              <a:p>
                <a:r>
                  <a:rPr lang="sv-SE" dirty="0"/>
                  <a:t>By </a:t>
                </a:r>
                <a:r>
                  <a:rPr lang="sv-SE" dirty="0" err="1"/>
                  <a:t>our</a:t>
                </a:r>
                <a:r>
                  <a:rPr lang="sv-SE" dirty="0"/>
                  <a:t> </a:t>
                </a:r>
                <a:r>
                  <a:rPr lang="sv-SE" dirty="0" err="1"/>
                  <a:t>previous</a:t>
                </a:r>
                <a:r>
                  <a:rPr lang="sv-SE" dirty="0"/>
                  <a:t> </a:t>
                </a:r>
                <a:r>
                  <a:rPr lang="sv-SE" dirty="0" err="1"/>
                  <a:t>result</a:t>
                </a:r>
                <a:r>
                  <a:rPr lang="sv-SE" dirty="0"/>
                  <a:t>, the </a:t>
                </a:r>
                <a:r>
                  <a:rPr lang="sv-SE" dirty="0" err="1"/>
                  <a:t>most</a:t>
                </a:r>
                <a:r>
                  <a:rPr lang="sv-SE" dirty="0"/>
                  <a:t> general second order ODE is </a:t>
                </a:r>
                <a:r>
                  <a:rPr lang="sv-SE" dirty="0" err="1"/>
                  <a:t>of</a:t>
                </a:r>
                <a:r>
                  <a:rPr lang="sv-SE" dirty="0"/>
                  <a:t> the form</a:t>
                </a:r>
              </a:p>
              <a:p>
                <a:pPr marL="0" indent="0">
                  <a:buNone/>
                </a:pPr>
                <a14:m>
                  <m:oMathPara xmlns:m="http://schemas.openxmlformats.org/officeDocument/2006/math">
                    <m:oMathParaPr>
                      <m:jc m:val="centerGroup"/>
                    </m:oMathParaPr>
                    <m:oMath xmlns:m="http://schemas.openxmlformats.org/officeDocument/2006/math">
                      <m:r>
                        <a:rPr lang="sv-SE" b="0" i="1" smtClean="0">
                          <a:latin typeface="Cambria Math" panose="02040503050406030204" pitchFamily="18" charset="0"/>
                        </a:rPr>
                        <m:t>𝐹</m:t>
                      </m:r>
                      <m:d>
                        <m:dPr>
                          <m:ctrlPr>
                            <a:rPr lang="sv-SE" b="0" i="1" smtClean="0">
                              <a:latin typeface="Cambria Math" panose="02040503050406030204" pitchFamily="18" charset="0"/>
                            </a:rPr>
                          </m:ctrlPr>
                        </m:dPr>
                        <m:e>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m:rPr>
                              <m:nor/>
                            </m:rPr>
                            <a:rPr lang="sv-SE" b="0" i="0" smtClean="0">
                              <a:latin typeface="Cambria Math" panose="02040503050406030204" pitchFamily="18" charset="0"/>
                            </a:rPr>
                            <m:t>, </m:t>
                          </m:r>
                          <m:acc>
                            <m:accPr>
                              <m:chr m:val="̈"/>
                              <m:ctrlPr>
                                <a:rPr lang="sv-SE" i="1">
                                  <a:latin typeface="Cambria Math" panose="02040503050406030204" pitchFamily="18" charset="0"/>
                                </a:rPr>
                              </m:ctrlPr>
                            </m:accPr>
                            <m:e>
                              <m:r>
                                <a:rPr lang="sv-SE" i="1">
                                  <a:latin typeface="Cambria Math" panose="02040503050406030204" pitchFamily="18" charset="0"/>
                                  <a:ea typeface="Cambria Math" panose="02040503050406030204" pitchFamily="18" charset="0"/>
                                </a:rPr>
                                <m:t>𝜃</m:t>
                              </m:r>
                            </m:e>
                          </m:acc>
                        </m:e>
                      </m:d>
                      <m:r>
                        <a:rPr lang="sv-SE" b="0" i="1" smtClean="0">
                          <a:latin typeface="Cambria Math" panose="02040503050406030204" pitchFamily="18" charset="0"/>
                        </a:rPr>
                        <m:t>=0.</m:t>
                      </m:r>
                    </m:oMath>
                  </m:oMathPara>
                </a14:m>
                <a:endParaRPr lang="sv-SE" dirty="0"/>
              </a:p>
            </p:txBody>
          </p:sp>
        </mc:Choice>
        <mc:Fallback>
          <p:sp>
            <p:nvSpPr>
              <p:cNvPr id="3" name="Platshållare för innehåll 2">
                <a:extLst>
                  <a:ext uri="{FF2B5EF4-FFF2-40B4-BE49-F238E27FC236}">
                    <a16:creationId xmlns:a16="http://schemas.microsoft.com/office/drawing/2014/main" id="{B6F7CB19-8E0D-8DBE-D690-C8F7A2E6B3A1}"/>
                  </a:ext>
                </a:extLst>
              </p:cNvPr>
              <p:cNvSpPr>
                <a:spLocks noGrp="1" noRot="1" noChangeAspect="1" noMove="1" noResize="1" noEditPoints="1" noAdjustHandles="1" noChangeArrowheads="1" noChangeShapeType="1" noTextEdit="1"/>
              </p:cNvSpPr>
              <p:nvPr>
                <p:ph idx="1"/>
              </p:nvPr>
            </p:nvSpPr>
            <p:spPr>
              <a:blipFill>
                <a:blip r:embed="rId2"/>
                <a:stretch>
                  <a:fillRect l="-1693" t="-1967" r="-564"/>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01F07AE0-F047-9DCD-F625-2753B9CFB131}"/>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9246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E66C0-C6F9-E6E6-E3C9-1A61BE8A54AD}"/>
              </a:ext>
            </a:extLst>
          </p:cNvPr>
          <p:cNvSpPr>
            <a:spLocks noGrp="1"/>
          </p:cNvSpPr>
          <p:nvPr>
            <p:ph type="title"/>
          </p:nvPr>
        </p:nvSpPr>
        <p:spPr/>
        <p:txBody>
          <a:bodyPr/>
          <a:lstStyle/>
          <a:p>
            <a:r>
              <a:rPr lang="sv-SE" dirty="0" err="1"/>
              <a:t>Example</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B6F7CB19-8E0D-8DBE-D690-C8F7A2E6B3A1}"/>
                  </a:ext>
                </a:extLst>
              </p:cNvPr>
              <p:cNvSpPr>
                <a:spLocks noGrp="1"/>
              </p:cNvSpPr>
              <p:nvPr>
                <p:ph idx="1"/>
              </p:nvPr>
            </p:nvSpPr>
            <p:spPr/>
            <p:txBody>
              <a:bodyPr/>
              <a:lstStyle/>
              <a:p>
                <a:r>
                  <a:rPr lang="sv-SE" dirty="0"/>
                  <a:t>This </a:t>
                </a:r>
                <a:r>
                  <a:rPr lang="sv-SE" dirty="0" err="1"/>
                  <a:t>can</a:t>
                </a:r>
                <a:r>
                  <a:rPr lang="sv-SE" dirty="0"/>
                  <a:t>, </a:t>
                </a:r>
                <a:r>
                  <a:rPr lang="sv-SE" dirty="0" err="1"/>
                  <a:t>equivalently</a:t>
                </a:r>
                <a:r>
                  <a:rPr lang="sv-SE" dirty="0"/>
                  <a:t>, be </a:t>
                </a:r>
                <a:r>
                  <a:rPr lang="sv-SE" dirty="0" err="1"/>
                  <a:t>written</a:t>
                </a:r>
                <a:r>
                  <a:rPr lang="sv-SE" dirty="0"/>
                  <a:t> as</a:t>
                </a:r>
                <a:endParaRPr lang="sv-S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sv-SE" i="1" smtClean="0">
                              <a:latin typeface="Cambria Math" panose="02040503050406030204" pitchFamily="18" charset="0"/>
                            </a:rPr>
                          </m:ctrlPr>
                        </m:dPr>
                        <m:e>
                          <m:eqArr>
                            <m:eqArrPr>
                              <m:ctrlPr>
                                <a:rPr lang="sv-SE" i="1" smtClean="0">
                                  <a:latin typeface="Cambria Math" panose="02040503050406030204" pitchFamily="18" charset="0"/>
                                </a:rPr>
                              </m:ctrlPr>
                            </m:eqArrPr>
                            <m:e>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b="0" i="1" smtClean="0">
                                  <a:latin typeface="Cambria Math" panose="02040503050406030204" pitchFamily="18" charset="0"/>
                                </a:rPr>
                                <m:t>=</m:t>
                              </m:r>
                              <m:r>
                                <a:rPr lang="sv-SE" b="0" i="1" smtClean="0">
                                  <a:latin typeface="Cambria Math" panose="02040503050406030204" pitchFamily="18" charset="0"/>
                                </a:rPr>
                                <m:t>𝐻</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e>
                            <m:e>
                              <m:acc>
                                <m:accPr>
                                  <m:chr m:val="̈"/>
                                  <m:ctrlPr>
                                    <a:rPr lang="sv-SE" i="1">
                                      <a:latin typeface="Cambria Math" panose="02040503050406030204" pitchFamily="18" charset="0"/>
                                    </a:rPr>
                                  </m:ctrlPr>
                                </m:accPr>
                                <m:e>
                                  <m:r>
                                    <a:rPr lang="sv-SE" i="1">
                                      <a:latin typeface="Cambria Math" panose="02040503050406030204" pitchFamily="18" charset="0"/>
                                      <a:ea typeface="Cambria Math" panose="02040503050406030204" pitchFamily="18" charset="0"/>
                                    </a:rPr>
                                    <m:t>𝜃</m:t>
                                  </m:r>
                                </m:e>
                              </m:acc>
                              <m:r>
                                <a:rPr lang="sv-SE" b="0" i="1" smtClean="0">
                                  <a:latin typeface="Cambria Math" panose="02040503050406030204" pitchFamily="18" charset="0"/>
                                </a:rPr>
                                <m:t>=</m:t>
                              </m:r>
                              <m:r>
                                <a:rPr lang="sv-SE" b="0" i="1" smtClean="0">
                                  <a:latin typeface="Cambria Math" panose="02040503050406030204" pitchFamily="18" charset="0"/>
                                </a:rPr>
                                <m:t>𝐺</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𝑟</m:t>
                              </m:r>
                              <m:r>
                                <a:rPr lang="sv-SE" b="0" i="1" smtClean="0">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e>
                          </m:eqArr>
                        </m:e>
                      </m:d>
                    </m:oMath>
                  </m:oMathPara>
                </a14:m>
                <a:endParaRPr lang="sv-SE" dirty="0"/>
              </a:p>
              <a:p>
                <a:r>
                  <a:rPr lang="sv-SE" dirty="0" err="1"/>
                  <a:t>Let</a:t>
                </a:r>
                <a:r>
                  <a:rPr lang="sv-SE" dirty="0"/>
                  <a:t> </a:t>
                </a:r>
                <a14:m>
                  <m:oMath xmlns:m="http://schemas.openxmlformats.org/officeDocument/2006/math">
                    <m:r>
                      <a:rPr lang="sv-SE" i="1" smtClean="0">
                        <a:latin typeface="Cambria Math" panose="02040503050406030204" pitchFamily="18" charset="0"/>
                        <a:ea typeface="Cambria Math" panose="02040503050406030204" pitchFamily="18" charset="0"/>
                      </a:rPr>
                      <m:t>𝜙</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r>
                      <a:rPr lang="sv-SE" i="1">
                        <a:latin typeface="Cambria Math" panose="02040503050406030204" pitchFamily="18" charset="0"/>
                      </a:rPr>
                      <m:t>𝑟</m:t>
                    </m:r>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r>
                          <a:rPr lang="sv-SE" b="0" i="1" smtClean="0">
                            <a:latin typeface="Cambria Math" panose="02040503050406030204" pitchFamily="18" charset="0"/>
                          </a:rPr>
                          <m:t>)</m:t>
                        </m:r>
                      </m:e>
                    </m:acc>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𝐻</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r>
                      <a:rPr lang="sv-SE" i="1">
                        <a:latin typeface="Cambria Math" panose="02040503050406030204" pitchFamily="18" charset="0"/>
                      </a:rPr>
                      <m:t>𝑟</m:t>
                    </m:r>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𝐺</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r>
                      <a:rPr lang="sv-SE" i="1">
                        <a:latin typeface="Cambria Math" panose="02040503050406030204" pitchFamily="18" charset="0"/>
                      </a:rPr>
                      <m:t>𝑟</m:t>
                    </m:r>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e>
                    </m:acc>
                    <m:r>
                      <a:rPr lang="sv-SE" b="0" i="1" smtClean="0">
                        <a:latin typeface="Cambria Math" panose="02040503050406030204" pitchFamily="18" charset="0"/>
                      </a:rPr>
                      <m:t>)</m:t>
                    </m:r>
                    <m:r>
                      <a:rPr lang="sv-SE" b="0" i="1" smtClean="0">
                        <a:latin typeface="Cambria Math" panose="02040503050406030204" pitchFamily="18" charset="0"/>
                        <a:ea typeface="Cambria Math" panose="02040503050406030204" pitchFamily="18" charset="0"/>
                      </a:rPr>
                      <m:t>)</m:t>
                    </m:r>
                  </m:oMath>
                </a14:m>
                <a:r>
                  <a:rPr lang="sv-SE" dirty="0"/>
                  <a:t>. </a:t>
                </a:r>
                <a:r>
                  <a:rPr lang="sv-SE" dirty="0" err="1"/>
                  <a:t>Then</a:t>
                </a:r>
                <a:endParaRPr lang="sv-SE" dirty="0"/>
              </a:p>
              <a:p>
                <a:pPr marL="0" indent="0">
                  <a:buNone/>
                </a:pPr>
                <a14:m>
                  <m:oMathPara xmlns:m="http://schemas.openxmlformats.org/officeDocument/2006/math">
                    <m:oMathParaPr>
                      <m:jc m:val="centerGroup"/>
                    </m:oMathParaPr>
                    <m:oMath xmlns:m="http://schemas.openxmlformats.org/officeDocument/2006/math">
                      <m:f>
                        <m:fPr>
                          <m:ctrlPr>
                            <a:rPr lang="sv-SE" i="1" dirty="0" smtClean="0">
                              <a:latin typeface="Cambria Math" panose="02040503050406030204" pitchFamily="18" charset="0"/>
                            </a:rPr>
                          </m:ctrlPr>
                        </m:fPr>
                        <m:num>
                          <m:r>
                            <a:rPr lang="sv-SE" i="1" dirty="0">
                              <a:latin typeface="Cambria Math" panose="02040503050406030204" pitchFamily="18" charset="0"/>
                            </a:rPr>
                            <m:t>𝑑</m:t>
                          </m:r>
                          <m:r>
                            <a:rPr lang="sv-SE" b="0" i="1" dirty="0" smtClean="0">
                              <a:latin typeface="Cambria Math" panose="02040503050406030204" pitchFamily="18" charset="0"/>
                            </a:rPr>
                            <m:t>𝑈</m:t>
                          </m:r>
                        </m:num>
                        <m:den>
                          <m:r>
                            <a:rPr lang="sv-SE" i="1" dirty="0">
                              <a:latin typeface="Cambria Math" panose="02040503050406030204" pitchFamily="18" charset="0"/>
                            </a:rPr>
                            <m:t>𝑑𝑡</m:t>
                          </m:r>
                        </m:den>
                      </m:f>
                      <m:r>
                        <a:rPr lang="sv-SE" i="1" dirty="0">
                          <a:latin typeface="Cambria Math" panose="02040503050406030204" pitchFamily="18" charset="0"/>
                        </a:rPr>
                        <m:t>=</m:t>
                      </m:r>
                      <m:d>
                        <m:dPr>
                          <m:begChr m:val="["/>
                          <m:endChr m:val="]"/>
                          <m:ctrlPr>
                            <a:rPr lang="sv-SE" i="1">
                              <a:latin typeface="Cambria Math" panose="02040503050406030204" pitchFamily="18" charset="0"/>
                            </a:rPr>
                          </m:ctrlPr>
                        </m:dPr>
                        <m:e>
                          <m:acc>
                            <m:accPr>
                              <m:chr m:val="̇"/>
                              <m:ctrlPr>
                                <a:rPr lang="sv-SE" i="1">
                                  <a:latin typeface="Cambria Math" panose="02040503050406030204" pitchFamily="18" charset="0"/>
                                </a:rPr>
                              </m:ctrlPr>
                            </m:accPr>
                            <m:e>
                              <m:r>
                                <a:rPr lang="sv-SE" i="1">
                                  <a:latin typeface="Cambria Math" panose="02040503050406030204" pitchFamily="18" charset="0"/>
                                </a:rPr>
                                <m:t>𝑢</m:t>
                              </m:r>
                            </m:e>
                          </m:acc>
                          <m:d>
                            <m:dPr>
                              <m:ctrlPr>
                                <a:rPr lang="sv-SE" i="1">
                                  <a:latin typeface="Cambria Math" panose="02040503050406030204" pitchFamily="18" charset="0"/>
                                </a:rPr>
                              </m:ctrlPr>
                            </m:dPr>
                            <m:e>
                              <m:r>
                                <a:rPr lang="sv-SE" i="1">
                                  <a:latin typeface="Cambria Math" panose="02040503050406030204" pitchFamily="18" charset="0"/>
                                </a:rPr>
                                <m:t>𝑡</m:t>
                              </m:r>
                            </m:e>
                          </m:d>
                          <m:r>
                            <a:rPr lang="sv-SE" i="1">
                              <a:latin typeface="Cambria Math" panose="02040503050406030204" pitchFamily="18" charset="0"/>
                            </a:rPr>
                            <m:t>,</m:t>
                          </m:r>
                          <m:r>
                            <a:rPr lang="sv-SE" i="1">
                              <a:latin typeface="Cambria Math" panose="02040503050406030204" pitchFamily="18" charset="0"/>
                              <a:ea typeface="Cambria Math" panose="02040503050406030204" pitchFamily="18" charset="0"/>
                            </a:rPr>
                            <m:t>𝜙</m:t>
                          </m:r>
                          <m:r>
                            <a:rPr lang="sv-SE" i="1">
                              <a:latin typeface="Cambria Math" panose="02040503050406030204" pitchFamily="18" charset="0"/>
                            </a:rPr>
                            <m:t>(</m:t>
                          </m:r>
                          <m:r>
                            <a:rPr lang="sv-SE" i="1">
                              <a:latin typeface="Cambria Math" panose="02040503050406030204" pitchFamily="18" charset="0"/>
                            </a:rPr>
                            <m:t>𝑡</m:t>
                          </m:r>
                          <m:r>
                            <a:rPr lang="sv-SE" i="1">
                              <a:latin typeface="Cambria Math" panose="02040503050406030204" pitchFamily="18" charset="0"/>
                            </a:rPr>
                            <m:t>,</m:t>
                          </m:r>
                          <m:r>
                            <a:rPr lang="sv-SE" i="1">
                              <a:latin typeface="Cambria Math" panose="02040503050406030204" pitchFamily="18" charset="0"/>
                            </a:rPr>
                            <m:t>𝑟</m:t>
                          </m:r>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𝑟</m:t>
                              </m:r>
                            </m:e>
                          </m:acc>
                          <m:r>
                            <a:rPr lang="sv-SE" i="1">
                              <a:latin typeface="Cambria Math" panose="02040503050406030204" pitchFamily="18" charset="0"/>
                            </a:rPr>
                            <m:t>,</m:t>
                          </m:r>
                          <m:acc>
                            <m:accPr>
                              <m:chr m:val="̇"/>
                              <m:ctrlPr>
                                <a:rPr lang="sv-SE" i="1">
                                  <a:latin typeface="Cambria Math" panose="02040503050406030204" pitchFamily="18" charset="0"/>
                                </a:rPr>
                              </m:ctrlPr>
                            </m:accPr>
                            <m:e>
                              <m:r>
                                <a:rPr lang="sv-SE" i="1">
                                  <a:latin typeface="Cambria Math" panose="02040503050406030204" pitchFamily="18" charset="0"/>
                                </a:rPr>
                                <m:t>𝜃</m:t>
                              </m:r>
                              <m:r>
                                <a:rPr lang="sv-SE" i="1">
                                  <a:latin typeface="Cambria Math" panose="02040503050406030204" pitchFamily="18" charset="0"/>
                                </a:rPr>
                                <m:t>)</m:t>
                              </m:r>
                            </m:e>
                          </m:acc>
                        </m:e>
                      </m:d>
                      <m:r>
                        <a:rPr lang="sv-SE" b="0" i="1" smtClean="0">
                          <a:latin typeface="Cambria Math" panose="02040503050406030204" pitchFamily="18" charset="0"/>
                        </a:rPr>
                        <m:t>.</m:t>
                      </m:r>
                    </m:oMath>
                  </m:oMathPara>
                </a14:m>
                <a:endParaRPr lang="sv-SE" dirty="0"/>
              </a:p>
            </p:txBody>
          </p:sp>
        </mc:Choice>
        <mc:Fallback>
          <p:sp>
            <p:nvSpPr>
              <p:cNvPr id="3" name="Platshållare för innehåll 2">
                <a:extLst>
                  <a:ext uri="{FF2B5EF4-FFF2-40B4-BE49-F238E27FC236}">
                    <a16:creationId xmlns:a16="http://schemas.microsoft.com/office/drawing/2014/main" id="{B6F7CB19-8E0D-8DBE-D690-C8F7A2E6B3A1}"/>
                  </a:ext>
                </a:extLst>
              </p:cNvPr>
              <p:cNvSpPr>
                <a:spLocks noGrp="1" noRot="1" noChangeAspect="1" noMove="1" noResize="1" noEditPoints="1" noAdjustHandles="1" noChangeArrowheads="1" noChangeShapeType="1" noTextEdit="1"/>
              </p:cNvSpPr>
              <p:nvPr>
                <p:ph idx="1"/>
              </p:nvPr>
            </p:nvSpPr>
            <p:spPr>
              <a:blipFill>
                <a:blip r:embed="rId2"/>
                <a:stretch>
                  <a:fillRect l="-1693" t="-1967"/>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01F07AE0-F047-9DCD-F625-2753B9CFB131}"/>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0311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err="1"/>
              <a:t>Equivariant</a:t>
            </a:r>
            <a:r>
              <a:rPr lang="sv-SE" dirty="0"/>
              <a:t> </a:t>
            </a:r>
            <a:r>
              <a:rPr lang="sv-SE" dirty="0" err="1"/>
              <a:t>Fields</a:t>
            </a:r>
            <a:r>
              <a:rPr lang="sv-SE" dirty="0"/>
              <a:t> and </a:t>
            </a:r>
            <a:r>
              <a:rPr lang="sv-SE" dirty="0" err="1"/>
              <a:t>Densities</a:t>
            </a:r>
            <a:endParaRPr lang="sv-SE" dirty="0"/>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948568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1BE8F7-9C87-331B-BC78-86634C4194EA}"/>
              </a:ext>
            </a:extLst>
          </p:cNvPr>
          <p:cNvSpPr>
            <a:spLocks noGrp="1"/>
          </p:cNvSpPr>
          <p:nvPr>
            <p:ph type="title"/>
          </p:nvPr>
        </p:nvSpPr>
        <p:spPr/>
        <p:txBody>
          <a:bodyPr/>
          <a:lstStyle/>
          <a:p>
            <a:r>
              <a:rPr lang="sv-SE" dirty="0" err="1"/>
              <a:t>Continuous</a:t>
            </a:r>
            <a:r>
              <a:rPr lang="sv-SE" dirty="0"/>
              <a:t> </a:t>
            </a:r>
            <a:r>
              <a:rPr lang="sv-SE" dirty="0" err="1"/>
              <a:t>Normalizing</a:t>
            </a:r>
            <a:r>
              <a:rPr lang="sv-SE" dirty="0"/>
              <a:t> </a:t>
            </a:r>
            <a:r>
              <a:rPr lang="sv-SE" dirty="0" err="1"/>
              <a:t>Flows</a:t>
            </a:r>
            <a:endParaRPr lang="sv-SE" dirty="0"/>
          </a:p>
        </p:txBody>
      </p:sp>
      <p:pic>
        <p:nvPicPr>
          <p:cNvPr id="6" name="Platshållare för innehåll 5" descr="En bild som visar text, skärmbild, diagram, linje&#10;&#10;Automatiskt genererad beskrivning">
            <a:extLst>
              <a:ext uri="{FF2B5EF4-FFF2-40B4-BE49-F238E27FC236}">
                <a16:creationId xmlns:a16="http://schemas.microsoft.com/office/drawing/2014/main" id="{B2671E25-03DE-C42E-33A6-368178502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045" y="1571091"/>
            <a:ext cx="8639175" cy="2619081"/>
          </a:xfrm>
        </p:spPr>
      </p:pic>
      <p:sp>
        <p:nvSpPr>
          <p:cNvPr id="4" name="Platshållare för text 3">
            <a:extLst>
              <a:ext uri="{FF2B5EF4-FFF2-40B4-BE49-F238E27FC236}">
                <a16:creationId xmlns:a16="http://schemas.microsoft.com/office/drawing/2014/main" id="{8EF731EE-13DF-F1E7-090C-ABBBB47F0832}"/>
              </a:ext>
            </a:extLst>
          </p:cNvPr>
          <p:cNvSpPr>
            <a:spLocks noGrp="1"/>
          </p:cNvSpPr>
          <p:nvPr>
            <p:ph type="body" sz="quarter" idx="10"/>
          </p:nvPr>
        </p:nvSpPr>
        <p:spPr/>
        <p:txBody>
          <a:bodyPr/>
          <a:lstStyle/>
          <a:p>
            <a:r>
              <a:rPr lang="sv-SE" dirty="0" err="1"/>
              <a:t>Figure</a:t>
            </a:r>
            <a:r>
              <a:rPr lang="sv-SE" dirty="0"/>
              <a:t> from </a:t>
            </a:r>
            <a:r>
              <a:rPr lang="sv-SE" dirty="0" err="1">
                <a:hlinkClick r:id="rId3"/>
              </a:rPr>
              <a:t>Normalizing</a:t>
            </a:r>
            <a:r>
              <a:rPr lang="sv-SE" dirty="0">
                <a:hlinkClick r:id="rId3"/>
              </a:rPr>
              <a:t> </a:t>
            </a:r>
            <a:r>
              <a:rPr lang="sv-SE" dirty="0" err="1">
                <a:hlinkClick r:id="rId3"/>
              </a:rPr>
              <a:t>Flow</a:t>
            </a:r>
            <a:r>
              <a:rPr lang="sv-SE" dirty="0">
                <a:hlinkClick r:id="rId3"/>
              </a:rPr>
              <a:t> – TikZ.net</a:t>
            </a:r>
            <a:r>
              <a:rPr lang="sv-SE" dirty="0"/>
              <a:t>.</a:t>
            </a:r>
          </a:p>
        </p:txBody>
      </p:sp>
      <p:sp>
        <p:nvSpPr>
          <p:cNvPr id="8" name="Platshållare för innehåll 2">
            <a:extLst>
              <a:ext uri="{FF2B5EF4-FFF2-40B4-BE49-F238E27FC236}">
                <a16:creationId xmlns:a16="http://schemas.microsoft.com/office/drawing/2014/main" id="{158D6BC6-5B3D-094B-A6DA-0E08DD9A9AD7}"/>
              </a:ext>
            </a:extLst>
          </p:cNvPr>
          <p:cNvSpPr txBox="1">
            <a:spLocks/>
          </p:cNvSpPr>
          <p:nvPr/>
        </p:nvSpPr>
        <p:spPr>
          <a:xfrm>
            <a:off x="1500545" y="4569920"/>
            <a:ext cx="9214173" cy="1152722"/>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normalizing flow is a transformation of a simple probability distribution (e.g. standard normal) into a more complex distribution by a sequence of diffeomorphisms. (Chen et al., 2018)</a:t>
            </a:r>
            <a:endParaRPr lang="sv-SE" dirty="0" err="1"/>
          </a:p>
        </p:txBody>
      </p:sp>
    </p:spTree>
    <p:extLst>
      <p:ext uri="{BB962C8B-B14F-4D97-AF65-F5344CB8AC3E}">
        <p14:creationId xmlns:p14="http://schemas.microsoft.com/office/powerpoint/2010/main" val="318027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9CA729-AC29-E726-862E-797464A5473B}"/>
              </a:ext>
            </a:extLst>
          </p:cNvPr>
          <p:cNvSpPr>
            <a:spLocks noGrp="1"/>
          </p:cNvSpPr>
          <p:nvPr>
            <p:ph type="title"/>
          </p:nvPr>
        </p:nvSpPr>
        <p:spPr/>
        <p:txBody>
          <a:bodyPr/>
          <a:lstStyle/>
          <a:p>
            <a:r>
              <a:rPr lang="sv-SE" dirty="0" err="1"/>
              <a:t>Continuous</a:t>
            </a:r>
            <a:r>
              <a:rPr lang="sv-SE" dirty="0"/>
              <a:t> </a:t>
            </a:r>
            <a:r>
              <a:rPr lang="sv-SE" dirty="0" err="1"/>
              <a:t>Normalizing</a:t>
            </a:r>
            <a:r>
              <a:rPr lang="sv-SE" dirty="0"/>
              <a:t> </a:t>
            </a:r>
            <a:r>
              <a:rPr lang="sv-SE" dirty="0" err="1"/>
              <a:t>Flows</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99A604A8-8B8B-CF69-C47A-BB500A8C865E}"/>
                  </a:ext>
                </a:extLst>
              </p:cNvPr>
              <p:cNvSpPr>
                <a:spLocks noGrp="1"/>
              </p:cNvSpPr>
              <p:nvPr>
                <p:ph idx="1"/>
              </p:nvPr>
            </p:nvSpPr>
            <p:spPr/>
            <p:txBody>
              <a:bodyPr/>
              <a:lstStyle/>
              <a:p>
                <a:pPr marL="0" indent="0">
                  <a:lnSpc>
                    <a:spcPct val="107000"/>
                  </a:lnSpc>
                  <a:spcAft>
                    <a:spcPts val="800"/>
                  </a:spcAft>
                  <a:buNone/>
                </a:pPr>
                <a:r>
                  <a:rPr lang="en-US" kern="100" dirty="0">
                    <a:effectLst/>
                    <a:ea typeface="Calibri" panose="020F0502020204030204" pitchFamily="34" charset="0"/>
                    <a:cs typeface="Times New Roman" panose="02020603050405020304" pitchFamily="18" charset="0"/>
                  </a:rPr>
                  <a:t>The diffeomorphisms </a:t>
                </a:r>
                <a14:m>
                  <m:oMath xmlns:m="http://schemas.openxmlformats.org/officeDocument/2006/math">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Sub>
                    <m:r>
                      <a:rPr lang="en-US"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sv-SE" i="1" kern="100" smtClean="0">
                            <a:effectLst/>
                            <a:latin typeface="Cambria Math" panose="02040503050406030204" pitchFamily="18" charset="0"/>
                            <a:ea typeface="Cambria Math" panose="02040503050406030204" pitchFamily="18" charset="0"/>
                            <a:cs typeface="Times New Roman" panose="02020603050405020304" pitchFamily="18" charset="0"/>
                          </a:rPr>
                          <m:t>ℝ</m:t>
                        </m:r>
                      </m:e>
                      <m:sup>
                        <m:r>
                          <a:rPr lang="en-US"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sv-SE" i="1" kern="100" smtClean="0">
                            <a:effectLst/>
                            <a:latin typeface="Cambria Math" panose="02040503050406030204" pitchFamily="18" charset="0"/>
                            <a:ea typeface="Cambria Math" panose="02040503050406030204" pitchFamily="18" charset="0"/>
                            <a:cs typeface="Times New Roman" panose="02020603050405020304" pitchFamily="18" charset="0"/>
                          </a:rPr>
                          <m:t>ℝ</m:t>
                        </m:r>
                      </m:e>
                      <m:sup>
                        <m:r>
                          <a:rPr lang="en-US" i="1" kern="10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kern="100" dirty="0">
                    <a:effectLst/>
                    <a:ea typeface="Calibri" panose="020F0502020204030204" pitchFamily="34" charset="0"/>
                    <a:cs typeface="Times New Roman" panose="02020603050405020304" pitchFamily="18" charset="0"/>
                  </a:rPr>
                  <a:t> transform samples </a:t>
                </a:r>
                <a14:m>
                  <m:oMath xmlns:m="http://schemas.openxmlformats.org/officeDocument/2006/math">
                    <m:r>
                      <a:rPr lang="en-US" i="1" kern="100">
                        <a:effectLst/>
                        <a:latin typeface="Cambria Math" panose="02040503050406030204" pitchFamily="18" charset="0"/>
                        <a:ea typeface="Calibri" panose="020F0502020204030204" pitchFamily="34" charset="0"/>
                        <a:cs typeface="Times New Roman" panose="02020603050405020304" pitchFamily="18" charset="0"/>
                      </a:rPr>
                      <m:t>𝑧</m:t>
                    </m:r>
                  </m:oMath>
                </a14:m>
                <a:r>
                  <a:rPr lang="en-US" kern="100" dirty="0">
                    <a:effectLst/>
                    <a:ea typeface="Times New Roman" panose="02020603050405020304" pitchFamily="18" charset="0"/>
                    <a:cs typeface="Times New Roman" panose="02020603050405020304" pitchFamily="18" charset="0"/>
                  </a:rPr>
                  <a:t> </a:t>
                </a:r>
                <a:r>
                  <a:rPr lang="en-US" kern="100" dirty="0">
                    <a:effectLst/>
                    <a:ea typeface="Calibri" panose="020F0502020204030204" pitchFamily="34" charset="0"/>
                    <a:cs typeface="Times New Roman" panose="02020603050405020304" pitchFamily="18" charset="0"/>
                  </a:rPr>
                  <a:t>with density </a:t>
                </a:r>
                <a14:m>
                  <m:oMath xmlns:m="http://schemas.openxmlformats.org/officeDocument/2006/math">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ρ</m:t>
                    </m:r>
                  </m:oMath>
                </a14:m>
                <a:r>
                  <a:rPr lang="en-US" kern="100" dirty="0">
                    <a:effectLst/>
                    <a:ea typeface="Calibri" panose="020F0502020204030204" pitchFamily="34" charset="0"/>
                    <a:cs typeface="Times New Roman" panose="02020603050405020304" pitchFamily="18" charset="0"/>
                  </a:rPr>
                  <a:t> into transformed samples </a:t>
                </a:r>
                <a14:m>
                  <m:oMath xmlns:m="http://schemas.openxmlformats.org/officeDocument/2006/math">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Sub>
                    <m:d>
                      <m:d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𝑧</m:t>
                        </m:r>
                      </m:e>
                    </m:d>
                  </m:oMath>
                </a14:m>
                <a:r>
                  <a:rPr lang="en-US" kern="100" dirty="0">
                    <a:effectLst/>
                    <a:ea typeface="Calibri" panose="020F0502020204030204" pitchFamily="34" charset="0"/>
                    <a:cs typeface="Times New Roman" panose="02020603050405020304" pitchFamily="18" charset="0"/>
                  </a:rPr>
                  <a:t> with density </a:t>
                </a:r>
                <a14:m>
                  <m:oMath xmlns:m="http://schemas.openxmlformats.org/officeDocument/2006/math">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ρ</m:t>
                        </m:r>
                      </m:e>
                      <m:sub>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Sub>
                      </m:sub>
                    </m:sSub>
                  </m:oMath>
                </a14:m>
                <a:r>
                  <a:rPr lang="en-US" kern="100" dirty="0">
                    <a:effectLst/>
                    <a:ea typeface="Calibri" panose="020F0502020204030204" pitchFamily="34" charset="0"/>
                    <a:cs typeface="Times New Roman" panose="02020603050405020304" pitchFamily="18" charset="0"/>
                  </a:rPr>
                  <a:t>. </a:t>
                </a:r>
                <a14:m>
                  <m:oMath xmlns:m="http://schemas.openxmlformats.org/officeDocument/2006/math">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ρ</m:t>
                        </m:r>
                      </m:e>
                      <m:sub>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Sub>
                      </m:sub>
                    </m:sSub>
                  </m:oMath>
                </a14:m>
                <a:r>
                  <a:rPr lang="en-US" kern="100" dirty="0">
                    <a:effectLst/>
                    <a:ea typeface="Times New Roman" panose="02020603050405020304" pitchFamily="18" charset="0"/>
                    <a:cs typeface="Times New Roman" panose="02020603050405020304" pitchFamily="18" charset="0"/>
                  </a:rPr>
                  <a:t>is </a:t>
                </a:r>
                <a:r>
                  <a:rPr lang="en-US" kern="100" dirty="0">
                    <a:effectLst/>
                    <a:ea typeface="Calibri" panose="020F0502020204030204" pitchFamily="34" charset="0"/>
                    <a:cs typeface="Times New Roman" panose="02020603050405020304" pitchFamily="18" charset="0"/>
                  </a:rPr>
                  <a:t>obtained via change of variables:</a:t>
                </a:r>
                <a:endParaRPr lang="sv-SE"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i="0" kern="100">
                              <a:effectLst/>
                              <a:latin typeface="Cambria Math" panose="02040503050406030204" pitchFamily="18" charset="0"/>
                              <a:ea typeface="Calibri" panose="020F0502020204030204" pitchFamily="34" charset="0"/>
                              <a:cs typeface="Times New Roman" panose="02020603050405020304" pitchFamily="18" charset="0"/>
                            </a:rPr>
                            <m:t>ρ</m:t>
                          </m:r>
                        </m:e>
                        <m:sub>
                          <m:sSub>
                            <m:sSub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i="0" kern="100">
                                  <a:effectLst/>
                                  <a:latin typeface="Cambria Math" panose="02040503050406030204" pitchFamily="18" charset="0"/>
                                  <a:ea typeface="Calibri" panose="020F0502020204030204" pitchFamily="34" charset="0"/>
                                  <a:cs typeface="Times New Roman" panose="02020603050405020304" pitchFamily="18" charset="0"/>
                                </a:rPr>
                                <m:t>f</m:t>
                              </m:r>
                            </m:e>
                            <m:sub>
                              <m:r>
                                <m:rPr>
                                  <m:sty m:val="p"/>
                                </m:rPr>
                                <a:rPr lang="en-US" i="0" kern="100">
                                  <a:effectLst/>
                                  <a:latin typeface="Cambria Math" panose="02040503050406030204" pitchFamily="18" charset="0"/>
                                  <a:ea typeface="Calibri" panose="020F0502020204030204" pitchFamily="34" charset="0"/>
                                  <a:cs typeface="Times New Roman" panose="02020603050405020304" pitchFamily="18" charset="0"/>
                                </a:rPr>
                                <m:t>θ</m:t>
                              </m:r>
                            </m:sub>
                          </m:sSub>
                        </m:sub>
                      </m:sSub>
                      <m:d>
                        <m:d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𝑥</m:t>
                          </m:r>
                        </m:e>
                      </m:d>
                      <m:r>
                        <a:rPr lang="en-US"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ρ</m:t>
                      </m:r>
                      <m:d>
                        <m:d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up>
                              <m:r>
                                <a:rPr lang="en-US" i="1" kern="100">
                                  <a:effectLst/>
                                  <a:latin typeface="Cambria Math" panose="02040503050406030204" pitchFamily="18" charset="0"/>
                                  <a:ea typeface="Calibri" panose="020F0502020204030204" pitchFamily="34" charset="0"/>
                                  <a:cs typeface="Times New Roman" panose="02020603050405020304" pitchFamily="18" charset="0"/>
                                </a:rPr>
                                <m:t>−1</m:t>
                              </m:r>
                            </m:sup>
                          </m:sSubSup>
                          <m:d>
                            <m:d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𝑥</m:t>
                              </m:r>
                            </m:e>
                          </m:d>
                        </m:e>
                      </m:d>
                      <m:func>
                        <m:func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det</m:t>
                          </m:r>
                        </m:fName>
                        <m:e>
                          <m:f>
                            <m:f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kern="1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θ</m:t>
                                  </m:r>
                                </m:sub>
                                <m:sup>
                                  <m:r>
                                    <a:rPr lang="en-US" i="1" kern="100">
                                      <a:effectLst/>
                                      <a:latin typeface="Cambria Math" panose="02040503050406030204" pitchFamily="18" charset="0"/>
                                      <a:ea typeface="Calibri" panose="020F0502020204030204" pitchFamily="34" charset="0"/>
                                      <a:cs typeface="Times New Roman" panose="02020603050405020304" pitchFamily="18" charset="0"/>
                                    </a:rPr>
                                    <m:t>−1</m:t>
                                  </m:r>
                                </m:sup>
                              </m:sSubSup>
                              <m:d>
                                <m:dPr>
                                  <m:ctrlPr>
                                    <a:rPr lang="sv-SE"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i="1" kern="100">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en-US" kern="100">
                                  <a:effectLst/>
                                  <a:latin typeface="Cambria Math" panose="02040503050406030204" pitchFamily="18" charset="0"/>
                                  <a:ea typeface="Calibri" panose="020F0502020204030204" pitchFamily="34" charset="0"/>
                                  <a:cs typeface="Times New Roman" panose="02020603050405020304" pitchFamily="18" charset="0"/>
                                </a:rPr>
                                <m:t>𝜕</m:t>
                              </m:r>
                              <m:r>
                                <a:rPr lang="en-US" i="1" kern="100">
                                  <a:effectLst/>
                                  <a:latin typeface="Cambria Math" panose="02040503050406030204" pitchFamily="18" charset="0"/>
                                  <a:ea typeface="Calibri" panose="020F0502020204030204" pitchFamily="34" charset="0"/>
                                  <a:cs typeface="Times New Roman" panose="02020603050405020304" pitchFamily="18" charset="0"/>
                                </a:rPr>
                                <m:t>𝑥</m:t>
                              </m:r>
                            </m:den>
                          </m:f>
                        </m:e>
                      </m:func>
                    </m:oMath>
                  </m:oMathPara>
                </a14:m>
                <a:endParaRPr lang="sv-SE" kern="1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kern="100" dirty="0">
                    <a:effectLst/>
                    <a:ea typeface="Calibri" panose="020F0502020204030204" pitchFamily="34" charset="0"/>
                    <a:cs typeface="Times New Roman" panose="02020603050405020304" pitchFamily="18" charset="0"/>
                  </a:rPr>
                  <a:t>Also called the "pushforward".</a:t>
                </a:r>
              </a:p>
              <a:p>
                <a:pPr marL="0" indent="0">
                  <a:lnSpc>
                    <a:spcPct val="107000"/>
                  </a:lnSpc>
                  <a:spcAft>
                    <a:spcPts val="800"/>
                  </a:spcAft>
                  <a:buNone/>
                </a:pPr>
                <a:r>
                  <a:rPr lang="en-US" dirty="0"/>
                  <a:t>As with </a:t>
                </a:r>
                <a:r>
                  <a:rPr lang="en-US" dirty="0" err="1"/>
                  <a:t>ResNets</a:t>
                </a:r>
                <a:r>
                  <a:rPr lang="en-US" dirty="0"/>
                  <a:t>, the iterative updates of a normalizing flow can be seen as a discretization of an ordinary differential equation (Chen et al., 2018).</a:t>
                </a:r>
                <a:endParaRPr lang="sv-SE" kern="100" dirty="0">
                  <a:effectLst/>
                  <a:ea typeface="Calibri" panose="020F0502020204030204" pitchFamily="34" charset="0"/>
                  <a:cs typeface="Times New Roman" panose="02020603050405020304" pitchFamily="18" charset="0"/>
                </a:endParaRPr>
              </a:p>
              <a:p>
                <a:endParaRPr lang="sv-SE" dirty="0"/>
              </a:p>
            </p:txBody>
          </p:sp>
        </mc:Choice>
        <mc:Fallback xmlns="">
          <p:sp>
            <p:nvSpPr>
              <p:cNvPr id="3" name="Platshållare för innehåll 2">
                <a:extLst>
                  <a:ext uri="{FF2B5EF4-FFF2-40B4-BE49-F238E27FC236}">
                    <a16:creationId xmlns:a16="http://schemas.microsoft.com/office/drawing/2014/main" id="{99A604A8-8B8B-CF69-C47A-BB500A8C865E}"/>
                  </a:ext>
                </a:extLst>
              </p:cNvPr>
              <p:cNvSpPr>
                <a:spLocks noGrp="1" noRot="1" noChangeAspect="1" noMove="1" noResize="1" noEditPoints="1" noAdjustHandles="1" noChangeArrowheads="1" noChangeShapeType="1" noTextEdit="1"/>
              </p:cNvSpPr>
              <p:nvPr>
                <p:ph idx="1"/>
              </p:nvPr>
            </p:nvSpPr>
            <p:spPr>
              <a:blipFill>
                <a:blip r:embed="rId2"/>
                <a:stretch>
                  <a:fillRect l="-1763" t="-2118" r="-1904"/>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A66E9E49-7B16-9B2A-D0AF-868D65319DAB}"/>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87686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864D74-D00A-9715-36FC-678810BB0CFC}"/>
              </a:ext>
            </a:extLst>
          </p:cNvPr>
          <p:cNvSpPr>
            <a:spLocks noGrp="1"/>
          </p:cNvSpPr>
          <p:nvPr>
            <p:ph type="title"/>
          </p:nvPr>
        </p:nvSpPr>
        <p:spPr/>
        <p:txBody>
          <a:bodyPr/>
          <a:lstStyle/>
          <a:p>
            <a:r>
              <a:rPr lang="sv-SE" dirty="0" err="1"/>
              <a:t>Equivariant</a:t>
            </a:r>
            <a:r>
              <a:rPr lang="sv-SE" dirty="0"/>
              <a:t> </a:t>
            </a:r>
            <a:r>
              <a:rPr lang="sv-SE" dirty="0" err="1"/>
              <a:t>Continuous</a:t>
            </a:r>
            <a:r>
              <a:rPr lang="sv-SE" dirty="0"/>
              <a:t> </a:t>
            </a:r>
            <a:r>
              <a:rPr lang="sv-SE" dirty="0" err="1"/>
              <a:t>Normalizing</a:t>
            </a:r>
            <a:r>
              <a:rPr lang="sv-SE" dirty="0"/>
              <a:t> </a:t>
            </a:r>
            <a:r>
              <a:rPr lang="sv-SE" dirty="0" err="1"/>
              <a:t>Flows</a:t>
            </a:r>
            <a:endParaRPr lang="sv-SE" dirty="0"/>
          </a:p>
        </p:txBody>
      </p:sp>
      <p:sp>
        <p:nvSpPr>
          <p:cNvPr id="3" name="Platshållare för innehåll 2">
            <a:extLst>
              <a:ext uri="{FF2B5EF4-FFF2-40B4-BE49-F238E27FC236}">
                <a16:creationId xmlns:a16="http://schemas.microsoft.com/office/drawing/2014/main" id="{9A1759BC-7FDF-F732-48F3-EBB79ADD9C9F}"/>
              </a:ext>
            </a:extLst>
          </p:cNvPr>
          <p:cNvSpPr>
            <a:spLocks noGrp="1"/>
          </p:cNvSpPr>
          <p:nvPr>
            <p:ph idx="1"/>
          </p:nvPr>
        </p:nvSpPr>
        <p:spPr>
          <a:xfrm>
            <a:off x="611999" y="1620000"/>
            <a:ext cx="7874275" cy="4032000"/>
          </a:xfrm>
        </p:spPr>
        <p:txBody>
          <a:bodyPr/>
          <a:lstStyle/>
          <a:p>
            <a:r>
              <a:rPr lang="en-US" dirty="0"/>
              <a:t>A normalizing flow is a transformation of a simple probability distribution (e.g. standard normal) into a more complex distribution by a sequence of diffeomorphisms. </a:t>
            </a:r>
          </a:p>
          <a:p>
            <a:r>
              <a:rPr lang="en-US" dirty="0"/>
              <a:t>Continuous normalizing flows are the neural ODE versions of normalizing flows.</a:t>
            </a:r>
          </a:p>
          <a:p>
            <a:r>
              <a:rPr lang="en-US" dirty="0"/>
              <a:t>Provided that the diffeomorphisms are equivariant, the prior and target densities will share the same symmetries. (Köhler et al., 2020)</a:t>
            </a:r>
          </a:p>
        </p:txBody>
      </p:sp>
      <p:sp>
        <p:nvSpPr>
          <p:cNvPr id="4" name="Platshållare för text 3">
            <a:extLst>
              <a:ext uri="{FF2B5EF4-FFF2-40B4-BE49-F238E27FC236}">
                <a16:creationId xmlns:a16="http://schemas.microsoft.com/office/drawing/2014/main" id="{52996D99-A662-28E6-792C-BBEEB3EAAE55}"/>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3528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1B8804-3A41-A8EB-92DD-FEF3EE6E10D4}"/>
              </a:ext>
            </a:extLst>
          </p:cNvPr>
          <p:cNvSpPr>
            <a:spLocks noGrp="1"/>
          </p:cNvSpPr>
          <p:nvPr>
            <p:ph type="title"/>
          </p:nvPr>
        </p:nvSpPr>
        <p:spPr/>
        <p:txBody>
          <a:bodyPr/>
          <a:lstStyle/>
          <a:p>
            <a:r>
              <a:rPr lang="sv-SE" dirty="0" err="1"/>
              <a:t>Equivariant</a:t>
            </a:r>
            <a:r>
              <a:rPr lang="sv-SE" dirty="0"/>
              <a:t> </a:t>
            </a:r>
            <a:r>
              <a:rPr lang="sv-SE" dirty="0" err="1"/>
              <a:t>Fields</a:t>
            </a:r>
            <a:r>
              <a:rPr lang="sv-SE" dirty="0"/>
              <a:t> and </a:t>
            </a:r>
            <a:r>
              <a:rPr lang="sv-SE" dirty="0" err="1"/>
              <a:t>Densities</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F00343C3-1EE5-E0C1-2664-13B53A1C7122}"/>
                  </a:ext>
                </a:extLst>
              </p:cNvPr>
              <p:cNvSpPr>
                <a:spLocks noGrp="1"/>
              </p:cNvSpPr>
              <p:nvPr>
                <p:ph idx="1"/>
              </p:nvPr>
            </p:nvSpPr>
            <p:spPr>
              <a:xfrm>
                <a:off x="611998" y="2130717"/>
                <a:ext cx="4807493" cy="2596566"/>
              </a:xfrm>
            </p:spPr>
            <p:txBody>
              <a:bodyPr/>
              <a:lstStyle/>
              <a:p>
                <a:r>
                  <a:rPr lang="en-US" dirty="0"/>
                  <a:t>We also considered the induced action of </a:t>
                </a:r>
                <a14:m>
                  <m:oMath xmlns:m="http://schemas.openxmlformats.org/officeDocument/2006/math">
                    <m:r>
                      <a:rPr lang="en-US" i="1" dirty="0" smtClean="0">
                        <a:latin typeface="Cambria Math" panose="02040503050406030204" pitchFamily="18" charset="0"/>
                      </a:rPr>
                      <m:t>𝐺</m:t>
                    </m:r>
                  </m:oMath>
                </a14:m>
                <a:r>
                  <a:rPr lang="en-US" dirty="0"/>
                  <a:t> on different fields on </a:t>
                </a:r>
                <a14:m>
                  <m:oMath xmlns:m="http://schemas.openxmlformats.org/officeDocument/2006/math">
                    <m:r>
                      <a:rPr lang="en-US" i="1" dirty="0" smtClean="0">
                        <a:latin typeface="Cambria Math" panose="02040503050406030204" pitchFamily="18" charset="0"/>
                      </a:rPr>
                      <m:t>𝑀</m:t>
                    </m:r>
                  </m:oMath>
                </a14:m>
                <a:r>
                  <a:rPr lang="en-US" dirty="0"/>
                  <a:t> and showed how it can be used to </a:t>
                </a:r>
                <a:r>
                  <a:rPr lang="en-US" dirty="0" err="1"/>
                  <a:t>generalise</a:t>
                </a:r>
                <a:r>
                  <a:rPr lang="en-US" dirty="0"/>
                  <a:t> previous work on, e.g., continuous normalizing flows, to equivariant models in any geometry. </a:t>
                </a:r>
                <a:endParaRPr lang="sv-SE" dirty="0"/>
              </a:p>
            </p:txBody>
          </p:sp>
        </mc:Choice>
        <mc:Fallback xmlns="">
          <p:sp>
            <p:nvSpPr>
              <p:cNvPr id="3" name="Platshållare för innehåll 2">
                <a:extLst>
                  <a:ext uri="{FF2B5EF4-FFF2-40B4-BE49-F238E27FC236}">
                    <a16:creationId xmlns:a16="http://schemas.microsoft.com/office/drawing/2014/main" id="{F00343C3-1EE5-E0C1-2664-13B53A1C7122}"/>
                  </a:ext>
                </a:extLst>
              </p:cNvPr>
              <p:cNvSpPr>
                <a:spLocks noGrp="1" noRot="1" noChangeAspect="1" noMove="1" noResize="1" noEditPoints="1" noAdjustHandles="1" noChangeArrowheads="1" noChangeShapeType="1" noTextEdit="1"/>
              </p:cNvSpPr>
              <p:nvPr>
                <p:ph idx="1"/>
              </p:nvPr>
            </p:nvSpPr>
            <p:spPr>
              <a:xfrm>
                <a:off x="611998" y="2130717"/>
                <a:ext cx="4807493" cy="2596566"/>
              </a:xfrm>
              <a:blipFill>
                <a:blip r:embed="rId3"/>
                <a:stretch>
                  <a:fillRect l="-3042" t="-3059" r="-634"/>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EEFD70DB-C218-D049-DF6D-99B5F71BF2C3}"/>
              </a:ext>
            </a:extLst>
          </p:cNvPr>
          <p:cNvSpPr>
            <a:spLocks noGrp="1"/>
          </p:cNvSpPr>
          <p:nvPr>
            <p:ph type="body" sz="quarter" idx="10"/>
          </p:nvPr>
        </p:nvSpPr>
        <p:spPr/>
        <p:txBody>
          <a:bodyPr/>
          <a:lstStyle/>
          <a:p>
            <a:endParaRPr lang="sv-SE"/>
          </a:p>
        </p:txBody>
      </p:sp>
      <p:pic>
        <p:nvPicPr>
          <p:cNvPr id="9" name="Bildobjekt 8">
            <a:extLst>
              <a:ext uri="{FF2B5EF4-FFF2-40B4-BE49-F238E27FC236}">
                <a16:creationId xmlns:a16="http://schemas.microsoft.com/office/drawing/2014/main" id="{00A7610D-584C-8E27-2692-4FBA066F24FA}"/>
              </a:ext>
            </a:extLst>
          </p:cNvPr>
          <p:cNvPicPr>
            <a:picLocks noChangeAspect="1"/>
          </p:cNvPicPr>
          <p:nvPr/>
        </p:nvPicPr>
        <p:blipFill>
          <a:blip r:embed="rId4"/>
          <a:stretch>
            <a:fillRect/>
          </a:stretch>
        </p:blipFill>
        <p:spPr>
          <a:xfrm>
            <a:off x="5694556" y="1651647"/>
            <a:ext cx="5484000" cy="3554706"/>
          </a:xfrm>
          <a:prstGeom prst="rect">
            <a:avLst/>
          </a:prstGeom>
        </p:spPr>
      </p:pic>
    </p:spTree>
    <p:extLst>
      <p:ext uri="{BB962C8B-B14F-4D97-AF65-F5344CB8AC3E}">
        <p14:creationId xmlns:p14="http://schemas.microsoft.com/office/powerpoint/2010/main" val="1522247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err="1"/>
              <a:t>Thank</a:t>
            </a:r>
            <a:r>
              <a:rPr lang="sv-SE" dirty="0"/>
              <a:t> </a:t>
            </a:r>
            <a:r>
              <a:rPr lang="sv-SE" dirty="0" err="1"/>
              <a:t>you</a:t>
            </a:r>
            <a:r>
              <a:rPr lang="sv-SE" dirty="0"/>
              <a:t> for </a:t>
            </a:r>
            <a:r>
              <a:rPr lang="sv-SE" dirty="0" err="1"/>
              <a:t>listening</a:t>
            </a:r>
            <a:r>
              <a:rPr lang="sv-SE" dirty="0"/>
              <a:t>!</a:t>
            </a:r>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62076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a:t>Neural </a:t>
            </a:r>
            <a:r>
              <a:rPr lang="sv-SE" dirty="0" err="1"/>
              <a:t>Ordinary</a:t>
            </a:r>
            <a:r>
              <a:rPr lang="sv-SE" dirty="0"/>
              <a:t> Differential </a:t>
            </a:r>
            <a:r>
              <a:rPr lang="sv-SE" dirty="0" err="1"/>
              <a:t>Equations</a:t>
            </a:r>
            <a:endParaRPr lang="sv-SE" dirty="0"/>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02435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93D47-F822-1687-1FD8-2ED154CBDFD1}"/>
              </a:ext>
            </a:extLst>
          </p:cNvPr>
          <p:cNvSpPr>
            <a:spLocks noGrp="1"/>
          </p:cNvSpPr>
          <p:nvPr>
            <p:ph type="title"/>
          </p:nvPr>
        </p:nvSpPr>
        <p:spPr/>
        <p:txBody>
          <a:bodyPr/>
          <a:lstStyle/>
          <a:p>
            <a:r>
              <a:rPr lang="sv-SE" dirty="0"/>
              <a:t>Neural </a:t>
            </a:r>
            <a:r>
              <a:rPr lang="sv-SE" dirty="0" err="1"/>
              <a:t>ODEs</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8C810F7D-59B6-D026-13CB-A6B44609C64D}"/>
                  </a:ext>
                </a:extLst>
              </p:cNvPr>
              <p:cNvSpPr>
                <a:spLocks noGrp="1"/>
              </p:cNvSpPr>
              <p:nvPr>
                <p:ph idx="1"/>
              </p:nvPr>
            </p:nvSpPr>
            <p:spPr>
              <a:xfrm>
                <a:off x="612000" y="1620000"/>
                <a:ext cx="6015756" cy="4032000"/>
              </a:xfrm>
            </p:spPr>
            <p:txBody>
              <a:bodyPr/>
              <a:lstStyle/>
              <a:p>
                <a:pPr marL="0" indent="0">
                  <a:lnSpc>
                    <a:spcPct val="120000"/>
                  </a:lnSpc>
                  <a:buNone/>
                </a:pPr>
                <a:r>
                  <a:rPr lang="sv-SE" sz="2000" dirty="0"/>
                  <a:t>Main </a:t>
                </a:r>
                <a:r>
                  <a:rPr lang="sv-SE" sz="2000" dirty="0" err="1"/>
                  <a:t>idea</a:t>
                </a:r>
                <a:r>
                  <a:rPr lang="sv-SE" sz="2000" dirty="0"/>
                  <a:t>:</a:t>
                </a:r>
              </a:p>
              <a:p>
                <a:pPr marL="285750" indent="-285750">
                  <a:lnSpc>
                    <a:spcPct val="120000"/>
                  </a:lnSpc>
                  <a:buFont typeface="Wingdings" panose="05000000000000000000" pitchFamily="2" charset="2"/>
                  <a:buChar char="§"/>
                </a:pPr>
                <a:r>
                  <a:rPr lang="sv-SE" sz="2000" dirty="0" err="1"/>
                  <a:t>Models</a:t>
                </a:r>
                <a:r>
                  <a:rPr lang="sv-SE" sz="2000" dirty="0"/>
                  <a:t> </a:t>
                </a:r>
                <a:r>
                  <a:rPr lang="sv-SE" sz="2000" dirty="0" err="1"/>
                  <a:t>such</a:t>
                </a:r>
                <a:r>
                  <a:rPr lang="sv-SE" sz="2000" dirty="0"/>
                  <a:t> as </a:t>
                </a:r>
                <a:r>
                  <a:rPr lang="sv-SE" sz="2000" dirty="0" err="1"/>
                  <a:t>ResNets</a:t>
                </a:r>
                <a:r>
                  <a:rPr lang="sv-SE" sz="2000" dirty="0"/>
                  <a:t> </a:t>
                </a:r>
                <a:r>
                  <a:rPr lang="sv-SE" sz="2000" dirty="0" err="1"/>
                  <a:t>have</a:t>
                </a:r>
                <a:r>
                  <a:rPr lang="sv-SE" sz="2000" dirty="0"/>
                  <a:t> the form</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sv-SE" sz="2000" i="1" smtClean="0">
                              <a:latin typeface="Cambria Math" panose="02040503050406030204" pitchFamily="18" charset="0"/>
                            </a:rPr>
                          </m:ctrlPr>
                        </m:sSubPr>
                        <m:e>
                          <m:r>
                            <a:rPr lang="sv-SE" sz="2000" b="0" i="1" smtClean="0">
                              <a:latin typeface="Cambria Math" panose="02040503050406030204" pitchFamily="18" charset="0"/>
                            </a:rPr>
                            <m:t>𝑢</m:t>
                          </m:r>
                        </m:e>
                        <m:sub>
                          <m:r>
                            <a:rPr lang="sv-SE" sz="2000" b="0" i="1" smtClean="0">
                              <a:latin typeface="Cambria Math" panose="02040503050406030204" pitchFamily="18" charset="0"/>
                            </a:rPr>
                            <m:t>𝑡</m:t>
                          </m:r>
                          <m:r>
                            <a:rPr lang="sv-SE" sz="2000" b="0" i="1" smtClean="0">
                              <a:latin typeface="Cambria Math" panose="02040503050406030204" pitchFamily="18" charset="0"/>
                            </a:rPr>
                            <m:t>+1</m:t>
                          </m:r>
                        </m:sub>
                      </m:sSub>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𝑢</m:t>
                          </m:r>
                        </m:e>
                        <m:sub>
                          <m:r>
                            <a:rPr lang="sv-SE" sz="2000" b="0" i="1" smtClean="0">
                              <a:latin typeface="Cambria Math" panose="02040503050406030204" pitchFamily="18" charset="0"/>
                            </a:rPr>
                            <m:t>𝑡</m:t>
                          </m:r>
                        </m:sub>
                      </m:sSub>
                      <m:r>
                        <a:rPr lang="sv-SE" sz="2000" b="0" i="1" smtClean="0">
                          <a:latin typeface="Cambria Math" panose="02040503050406030204" pitchFamily="18" charset="0"/>
                        </a:rPr>
                        <m:t>+</m:t>
                      </m:r>
                      <m:r>
                        <a:rPr lang="sv-SE" sz="2000" b="0" i="1" smtClean="0">
                          <a:latin typeface="Cambria Math" panose="02040503050406030204" pitchFamily="18" charset="0"/>
                        </a:rPr>
                        <m:t>𝑓</m:t>
                      </m:r>
                      <m:d>
                        <m:dPr>
                          <m:ctrlPr>
                            <a:rPr lang="sv-SE" sz="2000" b="0" i="1" smtClean="0">
                              <a:latin typeface="Cambria Math" panose="02040503050406030204" pitchFamily="18" charset="0"/>
                            </a:rPr>
                          </m:ctrlPr>
                        </m:dPr>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𝑢</m:t>
                              </m:r>
                            </m:e>
                            <m:sub>
                              <m:r>
                                <a:rPr lang="sv-SE" sz="2000" b="0" i="1" smtClean="0">
                                  <a:latin typeface="Cambria Math" panose="02040503050406030204" pitchFamily="18" charset="0"/>
                                </a:rPr>
                                <m:t>𝑡</m:t>
                              </m:r>
                            </m:sub>
                          </m:sSub>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i="1">
                                  <a:latin typeface="Cambria Math" panose="02040503050406030204" pitchFamily="18" charset="0"/>
                                  <a:ea typeface="Cambria Math" panose="02040503050406030204" pitchFamily="18" charset="0"/>
                                </a:rPr>
                                <m:t>𝜃</m:t>
                              </m:r>
                            </m:e>
                            <m:sub>
                              <m:r>
                                <a:rPr lang="sv-SE" sz="2000" b="0" i="1" smtClean="0">
                                  <a:latin typeface="Cambria Math" panose="02040503050406030204" pitchFamily="18" charset="0"/>
                                </a:rPr>
                                <m:t>𝑡</m:t>
                              </m:r>
                            </m:sub>
                          </m:sSub>
                        </m:e>
                      </m:d>
                      <m:r>
                        <a:rPr lang="sv-SE" sz="2000" b="0" i="1" smtClean="0">
                          <a:latin typeface="Cambria Math" panose="02040503050406030204" pitchFamily="18" charset="0"/>
                        </a:rPr>
                        <m:t>.</m:t>
                      </m:r>
                    </m:oMath>
                  </m:oMathPara>
                </a14:m>
                <a:endParaRPr lang="sv-SE" sz="2000" dirty="0"/>
              </a:p>
              <a:p>
                <a:pPr marL="285750" indent="-285750">
                  <a:lnSpc>
                    <a:spcPct val="120000"/>
                  </a:lnSpc>
                  <a:buFont typeface="Wingdings" panose="05000000000000000000" pitchFamily="2" charset="2"/>
                  <a:buChar char="§"/>
                </a:pPr>
                <a:r>
                  <a:rPr lang="sv-SE" sz="2000" dirty="0"/>
                  <a:t>Looks like the Euler </a:t>
                </a:r>
                <a:r>
                  <a:rPr lang="sv-SE" sz="2000" dirty="0" err="1"/>
                  <a:t>method</a:t>
                </a:r>
                <a:r>
                  <a:rPr lang="sv-SE" sz="2000" dirty="0"/>
                  <a:t>!</a:t>
                </a:r>
              </a:p>
              <a:p>
                <a:pPr marL="285750" indent="-285750">
                  <a:lnSpc>
                    <a:spcPct val="120000"/>
                  </a:lnSpc>
                  <a:buFont typeface="Wingdings" panose="05000000000000000000" pitchFamily="2" charset="2"/>
                  <a:buChar char="§"/>
                </a:pPr>
                <a:r>
                  <a:rPr lang="sv-SE" sz="2000" dirty="0" err="1"/>
                  <a:t>More</a:t>
                </a:r>
                <a:r>
                  <a:rPr lang="sv-SE" sz="2000" dirty="0"/>
                  <a:t> </a:t>
                </a:r>
                <a:r>
                  <a:rPr lang="sv-SE" sz="2000" dirty="0" err="1"/>
                  <a:t>layers</a:t>
                </a:r>
                <a:r>
                  <a:rPr lang="sv-SE" sz="2000" dirty="0"/>
                  <a:t> and </a:t>
                </a:r>
                <a:r>
                  <a:rPr lang="sv-SE" sz="2000" dirty="0" err="1"/>
                  <a:t>smaller</a:t>
                </a:r>
                <a:r>
                  <a:rPr lang="sv-SE" sz="2000" dirty="0"/>
                  <a:t> steps </a:t>
                </a:r>
                <a:r>
                  <a:rPr lang="sv-SE" sz="2000" dirty="0" err="1"/>
                  <a:t>between</a:t>
                </a:r>
                <a:r>
                  <a:rPr lang="sv-SE" sz="2000" dirty="0"/>
                  <a:t> </a:t>
                </a:r>
                <a:r>
                  <a:rPr lang="sv-SE" sz="2000" dirty="0" err="1"/>
                  <a:t>them</a:t>
                </a:r>
                <a:r>
                  <a:rPr lang="sv-SE" sz="2000" dirty="0"/>
                  <a:t> gives, in the limit,</a:t>
                </a: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sv-SE" sz="2000" i="1" smtClean="0">
                              <a:latin typeface="Cambria Math" panose="02040503050406030204" pitchFamily="18" charset="0"/>
                            </a:rPr>
                          </m:ctrlPr>
                        </m:fPr>
                        <m:num>
                          <m:r>
                            <a:rPr lang="sv-SE" sz="2000" b="0" i="1" smtClean="0">
                              <a:latin typeface="Cambria Math" panose="02040503050406030204" pitchFamily="18" charset="0"/>
                            </a:rPr>
                            <m:t>𝑑𝑢</m:t>
                          </m:r>
                          <m:r>
                            <a:rPr lang="sv-SE" sz="2000" b="0" i="1" smtClean="0">
                              <a:latin typeface="Cambria Math" panose="02040503050406030204" pitchFamily="18" charset="0"/>
                            </a:rPr>
                            <m:t>(</m:t>
                          </m:r>
                          <m:r>
                            <a:rPr lang="sv-SE" sz="2000" b="0" i="1" smtClean="0">
                              <a:latin typeface="Cambria Math" panose="02040503050406030204" pitchFamily="18" charset="0"/>
                            </a:rPr>
                            <m:t>𝑡</m:t>
                          </m:r>
                          <m:r>
                            <a:rPr lang="sv-SE" sz="2000" b="0" i="1" smtClean="0">
                              <a:latin typeface="Cambria Math" panose="02040503050406030204" pitchFamily="18" charset="0"/>
                            </a:rPr>
                            <m:t>)</m:t>
                          </m:r>
                        </m:num>
                        <m:den>
                          <m:r>
                            <a:rPr lang="sv-SE" sz="2000" b="0" i="1" smtClean="0">
                              <a:latin typeface="Cambria Math" panose="02040503050406030204" pitchFamily="18" charset="0"/>
                            </a:rPr>
                            <m:t>𝑑𝑡</m:t>
                          </m:r>
                        </m:den>
                      </m:f>
                      <m:r>
                        <a:rPr lang="sv-SE" sz="2000" b="0" i="1" smtClean="0">
                          <a:latin typeface="Cambria Math" panose="02040503050406030204" pitchFamily="18" charset="0"/>
                        </a:rPr>
                        <m:t>=</m:t>
                      </m:r>
                      <m:r>
                        <a:rPr lang="sv-SE" sz="2000" b="0" i="1" smtClean="0">
                          <a:latin typeface="Cambria Math" panose="02040503050406030204" pitchFamily="18" charset="0"/>
                        </a:rPr>
                        <m:t>𝑓</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𝑢</m:t>
                          </m:r>
                          <m:d>
                            <m:dPr>
                              <m:ctrlPr>
                                <a:rPr lang="sv-SE" sz="2000" b="0" i="1" smtClean="0">
                                  <a:latin typeface="Cambria Math" panose="02040503050406030204" pitchFamily="18" charset="0"/>
                                </a:rPr>
                              </m:ctrlPr>
                            </m:dPr>
                            <m:e>
                              <m:r>
                                <a:rPr lang="sv-SE" sz="2000" b="0" i="1" smtClean="0">
                                  <a:latin typeface="Cambria Math" panose="02040503050406030204" pitchFamily="18" charset="0"/>
                                </a:rPr>
                                <m:t>𝑡</m:t>
                              </m:r>
                            </m:e>
                          </m:d>
                          <m:r>
                            <a:rPr lang="sv-SE" sz="2000" b="0" i="1" smtClean="0">
                              <a:latin typeface="Cambria Math" panose="02040503050406030204" pitchFamily="18" charset="0"/>
                            </a:rPr>
                            <m:t>,</m:t>
                          </m:r>
                          <m:r>
                            <a:rPr lang="sv-SE" sz="2000" b="0" i="1" smtClean="0">
                              <a:latin typeface="Cambria Math" panose="02040503050406030204" pitchFamily="18" charset="0"/>
                            </a:rPr>
                            <m:t>𝑡</m:t>
                          </m:r>
                          <m:r>
                            <a:rPr lang="sv-SE" sz="2000" b="0" i="1" smtClean="0">
                              <a:latin typeface="Cambria Math" panose="02040503050406030204" pitchFamily="18" charset="0"/>
                            </a:rPr>
                            <m:t>,</m:t>
                          </m:r>
                          <m:r>
                            <a:rPr lang="sv-SE" sz="2000" b="0" i="1" smtClean="0">
                              <a:latin typeface="Cambria Math" panose="02040503050406030204" pitchFamily="18" charset="0"/>
                              <a:ea typeface="Cambria Math" panose="02040503050406030204" pitchFamily="18" charset="0"/>
                            </a:rPr>
                            <m:t>𝜃</m:t>
                          </m:r>
                        </m:e>
                      </m:d>
                      <m:r>
                        <a:rPr lang="sv-SE" sz="2000" b="0" i="1" smtClean="0">
                          <a:latin typeface="Cambria Math" panose="02040503050406030204" pitchFamily="18" charset="0"/>
                          <a:ea typeface="Cambria Math" panose="02040503050406030204" pitchFamily="18" charset="0"/>
                        </a:rPr>
                        <m:t>.</m:t>
                      </m:r>
                    </m:oMath>
                  </m:oMathPara>
                </a14:m>
                <a:endParaRPr lang="sv-SE" sz="2000" b="0" dirty="0">
                  <a:ea typeface="Cambria Math" panose="02040503050406030204" pitchFamily="18" charset="0"/>
                </a:endParaRPr>
              </a:p>
              <a:p>
                <a:pPr marL="0" indent="0">
                  <a:lnSpc>
                    <a:spcPct val="120000"/>
                  </a:lnSpc>
                  <a:buNone/>
                </a:pPr>
                <a:r>
                  <a:rPr lang="sv-SE" sz="2000" dirty="0"/>
                  <a:t>(Chen et al., 2018)</a:t>
                </a:r>
              </a:p>
              <a:p>
                <a:endParaRPr lang="sv-SE" dirty="0"/>
              </a:p>
            </p:txBody>
          </p:sp>
        </mc:Choice>
        <mc:Fallback xmlns="">
          <p:sp>
            <p:nvSpPr>
              <p:cNvPr id="3" name="Platshållare för innehåll 2">
                <a:extLst>
                  <a:ext uri="{FF2B5EF4-FFF2-40B4-BE49-F238E27FC236}">
                    <a16:creationId xmlns:a16="http://schemas.microsoft.com/office/drawing/2014/main" id="{8C810F7D-59B6-D026-13CB-A6B44609C64D}"/>
                  </a:ext>
                </a:extLst>
              </p:cNvPr>
              <p:cNvSpPr>
                <a:spLocks noGrp="1" noRot="1" noChangeAspect="1" noMove="1" noResize="1" noEditPoints="1" noAdjustHandles="1" noChangeArrowheads="1" noChangeShapeType="1" noTextEdit="1"/>
              </p:cNvSpPr>
              <p:nvPr>
                <p:ph idx="1"/>
              </p:nvPr>
            </p:nvSpPr>
            <p:spPr>
              <a:xfrm>
                <a:off x="612000" y="1620000"/>
                <a:ext cx="6015756" cy="4032000"/>
              </a:xfrm>
              <a:blipFill>
                <a:blip r:embed="rId3"/>
                <a:stretch>
                  <a:fillRect l="-2533" t="-1362"/>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C9B77B1C-68A0-25E9-9DF7-8F16965D4733}"/>
              </a:ext>
            </a:extLst>
          </p:cNvPr>
          <p:cNvSpPr>
            <a:spLocks noGrp="1"/>
          </p:cNvSpPr>
          <p:nvPr>
            <p:ph type="body" sz="quarter" idx="10"/>
          </p:nvPr>
        </p:nvSpPr>
        <p:spPr>
          <a:xfrm>
            <a:off x="4846321" y="6290448"/>
            <a:ext cx="6734878" cy="131922"/>
          </a:xfrm>
        </p:spPr>
        <p:txBody>
          <a:bodyPr/>
          <a:lstStyle/>
          <a:p>
            <a:r>
              <a:rPr lang="en-US" dirty="0"/>
              <a:t>2</a:t>
            </a:r>
            <a:endParaRPr lang="sv-SE" dirty="0"/>
          </a:p>
        </p:txBody>
      </p:sp>
      <mc:AlternateContent xmlns:mc="http://schemas.openxmlformats.org/markup-compatibility/2006" xmlns:a14="http://schemas.microsoft.com/office/drawing/2010/main">
        <mc:Choice Requires="a14">
          <p:sp>
            <p:nvSpPr>
              <p:cNvPr id="14" name="Rektangel 13">
                <a:extLst>
                  <a:ext uri="{FF2B5EF4-FFF2-40B4-BE49-F238E27FC236}">
                    <a16:creationId xmlns:a16="http://schemas.microsoft.com/office/drawing/2014/main" id="{F179AC32-B613-DD7C-D42B-3BF2C388BF49}"/>
                  </a:ext>
                </a:extLst>
              </p:cNvPr>
              <p:cNvSpPr/>
              <p:nvPr/>
            </p:nvSpPr>
            <p:spPr>
              <a:xfrm>
                <a:off x="7824761" y="1315101"/>
                <a:ext cx="2432482" cy="727969"/>
              </a:xfrm>
              <a:prstGeom prst="rect">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sv-SE" sz="1800" b="1" i="1" smtClean="0">
                              <a:latin typeface="Cambria Math" panose="02040503050406030204" pitchFamily="18" charset="0"/>
                            </a:rPr>
                          </m:ctrlPr>
                        </m:sSubPr>
                        <m:e>
                          <m:r>
                            <a:rPr lang="sv-SE" sz="1800" b="1" i="1" smtClean="0">
                              <a:latin typeface="Cambria Math" panose="02040503050406030204" pitchFamily="18" charset="0"/>
                            </a:rPr>
                            <m:t>𝒖</m:t>
                          </m:r>
                        </m:e>
                        <m:sub>
                          <m:r>
                            <a:rPr lang="sv-SE" sz="1800" b="1" i="1" smtClean="0">
                              <a:latin typeface="Cambria Math" panose="02040503050406030204" pitchFamily="18" charset="0"/>
                            </a:rPr>
                            <m:t>𝒕</m:t>
                          </m:r>
                        </m:sub>
                      </m:sSub>
                    </m:oMath>
                  </m:oMathPara>
                </a14:m>
                <a:endParaRPr lang="sv-SE" sz="1800" b="1" dirty="0"/>
              </a:p>
            </p:txBody>
          </p:sp>
        </mc:Choice>
        <mc:Fallback xmlns="">
          <p:sp>
            <p:nvSpPr>
              <p:cNvPr id="14" name="Rektangel 13">
                <a:extLst>
                  <a:ext uri="{FF2B5EF4-FFF2-40B4-BE49-F238E27FC236}">
                    <a16:creationId xmlns:a16="http://schemas.microsoft.com/office/drawing/2014/main" id="{F179AC32-B613-DD7C-D42B-3BF2C388BF49}"/>
                  </a:ext>
                </a:extLst>
              </p:cNvPr>
              <p:cNvSpPr>
                <a:spLocks noRot="1" noChangeAspect="1" noMove="1" noResize="1" noEditPoints="1" noAdjustHandles="1" noChangeArrowheads="1" noChangeShapeType="1" noTextEdit="1"/>
              </p:cNvSpPr>
              <p:nvPr/>
            </p:nvSpPr>
            <p:spPr>
              <a:xfrm>
                <a:off x="7824761" y="1315101"/>
                <a:ext cx="2432482" cy="727969"/>
              </a:xfrm>
              <a:prstGeom prst="rect">
                <a:avLst/>
              </a:prstGeom>
              <a:blipFill>
                <a:blip r:embed="rId4"/>
                <a:stretch>
                  <a:fillRect/>
                </a:stretch>
              </a:blipFill>
              <a:ln w="38100"/>
            </p:spPr>
            <p:txBody>
              <a:bodyPr/>
              <a:lstStyle/>
              <a:p>
                <a:r>
                  <a:rPr lang="sv-SE">
                    <a:noFill/>
                  </a:rPr>
                  <a:t> </a:t>
                </a:r>
              </a:p>
            </p:txBody>
          </p:sp>
        </mc:Fallback>
      </mc:AlternateContent>
      <p:sp>
        <p:nvSpPr>
          <p:cNvPr id="15" name="Rektangel 14">
            <a:extLst>
              <a:ext uri="{FF2B5EF4-FFF2-40B4-BE49-F238E27FC236}">
                <a16:creationId xmlns:a16="http://schemas.microsoft.com/office/drawing/2014/main" id="{5146707F-EF91-6760-A905-037146946357}"/>
              </a:ext>
            </a:extLst>
          </p:cNvPr>
          <p:cNvSpPr/>
          <p:nvPr/>
        </p:nvSpPr>
        <p:spPr>
          <a:xfrm>
            <a:off x="7824761" y="2681518"/>
            <a:ext cx="2432482" cy="727969"/>
          </a:xfrm>
          <a:prstGeom prst="rect">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6" name="Rak pilkoppling 15">
            <a:extLst>
              <a:ext uri="{FF2B5EF4-FFF2-40B4-BE49-F238E27FC236}">
                <a16:creationId xmlns:a16="http://schemas.microsoft.com/office/drawing/2014/main" id="{9F261BF3-7A5A-0D71-C757-E0146D041645}"/>
              </a:ext>
            </a:extLst>
          </p:cNvPr>
          <p:cNvCxnSpPr>
            <a:cxnSpLocks/>
          </p:cNvCxnSpPr>
          <p:nvPr/>
        </p:nvCxnSpPr>
        <p:spPr>
          <a:xfrm>
            <a:off x="9041002" y="2043070"/>
            <a:ext cx="0" cy="63238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Rak pilkoppling 16">
            <a:extLst>
              <a:ext uri="{FF2B5EF4-FFF2-40B4-BE49-F238E27FC236}">
                <a16:creationId xmlns:a16="http://schemas.microsoft.com/office/drawing/2014/main" id="{81D981AC-D2C3-E293-FDD1-54C33146AF70}"/>
              </a:ext>
            </a:extLst>
          </p:cNvPr>
          <p:cNvCxnSpPr>
            <a:cxnSpLocks/>
          </p:cNvCxnSpPr>
          <p:nvPr/>
        </p:nvCxnSpPr>
        <p:spPr>
          <a:xfrm>
            <a:off x="9041002" y="682713"/>
            <a:ext cx="0" cy="63238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8" name="Rak pilkoppling 17">
            <a:extLst>
              <a:ext uri="{FF2B5EF4-FFF2-40B4-BE49-F238E27FC236}">
                <a16:creationId xmlns:a16="http://schemas.microsoft.com/office/drawing/2014/main" id="{92D11CF1-BC01-3472-7A3E-C333A2A289A2}"/>
              </a:ext>
            </a:extLst>
          </p:cNvPr>
          <p:cNvCxnSpPr>
            <a:cxnSpLocks/>
          </p:cNvCxnSpPr>
          <p:nvPr/>
        </p:nvCxnSpPr>
        <p:spPr>
          <a:xfrm>
            <a:off x="9041002" y="3409487"/>
            <a:ext cx="0" cy="45483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9" name="Rektangel 18">
            <a:extLst>
              <a:ext uri="{FF2B5EF4-FFF2-40B4-BE49-F238E27FC236}">
                <a16:creationId xmlns:a16="http://schemas.microsoft.com/office/drawing/2014/main" id="{F0C7FFBA-0AC2-9C2B-012A-D556486697E2}"/>
              </a:ext>
            </a:extLst>
          </p:cNvPr>
          <p:cNvSpPr/>
          <p:nvPr/>
        </p:nvSpPr>
        <p:spPr>
          <a:xfrm>
            <a:off x="7805526" y="4879734"/>
            <a:ext cx="2432482" cy="727969"/>
          </a:xfrm>
          <a:prstGeom prst="rect">
            <a:avLst/>
          </a:prstGeom>
          <a:solidFill>
            <a:schemeClr val="accent1">
              <a:lumMod val="40000"/>
              <a:lumOff val="6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0" name="textruta 19">
                <a:extLst>
                  <a:ext uri="{FF2B5EF4-FFF2-40B4-BE49-F238E27FC236}">
                    <a16:creationId xmlns:a16="http://schemas.microsoft.com/office/drawing/2014/main" id="{22F2747F-02A9-4DCB-22F5-B3CF861F1DF4}"/>
                  </a:ext>
                </a:extLst>
              </p:cNvPr>
              <p:cNvSpPr txBox="1"/>
              <p:nvPr/>
            </p:nvSpPr>
            <p:spPr>
              <a:xfrm>
                <a:off x="5993742" y="5031352"/>
                <a:ext cx="6094520" cy="424732"/>
              </a:xfrm>
              <a:prstGeom prst="rect">
                <a:avLst/>
              </a:prstGeom>
              <a:noFill/>
            </p:spPr>
            <p:txBody>
              <a:bodyPr wrap="square">
                <a:spAutoFit/>
              </a:body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sv-SE" sz="1800" b="1" i="1" smtClean="0">
                              <a:latin typeface="Cambria Math" panose="02040503050406030204" pitchFamily="18" charset="0"/>
                            </a:rPr>
                          </m:ctrlPr>
                        </m:sSubPr>
                        <m:e>
                          <m:r>
                            <a:rPr lang="sv-SE" sz="1800" b="1" i="1" smtClean="0">
                              <a:latin typeface="Cambria Math" panose="02040503050406030204" pitchFamily="18" charset="0"/>
                            </a:rPr>
                            <m:t>𝒖</m:t>
                          </m:r>
                        </m:e>
                        <m:sub>
                          <m:r>
                            <a:rPr lang="sv-SE" sz="1800" b="1" i="1" smtClean="0">
                              <a:latin typeface="Cambria Math" panose="02040503050406030204" pitchFamily="18" charset="0"/>
                            </a:rPr>
                            <m:t>𝒕</m:t>
                          </m:r>
                        </m:sub>
                      </m:sSub>
                      <m:r>
                        <a:rPr lang="sv-SE" sz="1800" b="1" i="1" smtClean="0">
                          <a:latin typeface="Cambria Math" panose="02040503050406030204" pitchFamily="18" charset="0"/>
                        </a:rPr>
                        <m:t>+</m:t>
                      </m:r>
                      <m:r>
                        <a:rPr lang="sv-SE" sz="1800" b="1" i="1" smtClean="0">
                          <a:latin typeface="Cambria Math" panose="02040503050406030204" pitchFamily="18" charset="0"/>
                        </a:rPr>
                        <m:t>𝒇</m:t>
                      </m:r>
                      <m:r>
                        <a:rPr lang="sv-SE" sz="1800" b="1" i="1" smtClean="0">
                          <a:latin typeface="Cambria Math" panose="02040503050406030204" pitchFamily="18" charset="0"/>
                        </a:rPr>
                        <m:t>(</m:t>
                      </m:r>
                      <m:sSub>
                        <m:sSubPr>
                          <m:ctrlPr>
                            <a:rPr lang="sv-SE" sz="1800" b="1" i="1" smtClean="0">
                              <a:latin typeface="Cambria Math" panose="02040503050406030204" pitchFamily="18" charset="0"/>
                            </a:rPr>
                          </m:ctrlPr>
                        </m:sSubPr>
                        <m:e>
                          <m:r>
                            <a:rPr lang="sv-SE" sz="1800" b="1" i="1" smtClean="0">
                              <a:latin typeface="Cambria Math" panose="02040503050406030204" pitchFamily="18" charset="0"/>
                            </a:rPr>
                            <m:t>𝒖</m:t>
                          </m:r>
                        </m:e>
                        <m:sub>
                          <m:r>
                            <a:rPr lang="sv-SE" sz="1800" b="1" i="1" smtClean="0">
                              <a:latin typeface="Cambria Math" panose="02040503050406030204" pitchFamily="18" charset="0"/>
                            </a:rPr>
                            <m:t>𝒕</m:t>
                          </m:r>
                        </m:sub>
                      </m:sSub>
                      <m:r>
                        <a:rPr lang="sv-SE" sz="1800" b="1" i="1" smtClean="0">
                          <a:latin typeface="Cambria Math" panose="02040503050406030204" pitchFamily="18" charset="0"/>
                        </a:rPr>
                        <m:t>,</m:t>
                      </m:r>
                      <m:sSub>
                        <m:sSubPr>
                          <m:ctrlPr>
                            <a:rPr lang="sv-SE" sz="1800" b="1" i="1" smtClean="0">
                              <a:latin typeface="Cambria Math" panose="02040503050406030204" pitchFamily="18" charset="0"/>
                            </a:rPr>
                          </m:ctrlPr>
                        </m:sSubPr>
                        <m:e>
                          <m:r>
                            <a:rPr lang="sv-SE" sz="1800" b="1" i="1">
                              <a:latin typeface="Cambria Math" panose="02040503050406030204" pitchFamily="18" charset="0"/>
                              <a:ea typeface="Cambria Math" panose="02040503050406030204" pitchFamily="18" charset="0"/>
                            </a:rPr>
                            <m:t>𝜽</m:t>
                          </m:r>
                        </m:e>
                        <m:sub>
                          <m:r>
                            <a:rPr lang="sv-SE" sz="1800" b="1" i="1" smtClean="0">
                              <a:latin typeface="Cambria Math" panose="02040503050406030204" pitchFamily="18" charset="0"/>
                            </a:rPr>
                            <m:t>𝒕</m:t>
                          </m:r>
                        </m:sub>
                      </m:sSub>
                      <m:r>
                        <a:rPr lang="sv-SE" sz="1800" b="1" i="1" smtClean="0">
                          <a:latin typeface="Cambria Math" panose="02040503050406030204" pitchFamily="18" charset="0"/>
                        </a:rPr>
                        <m:t>)</m:t>
                      </m:r>
                    </m:oMath>
                  </m:oMathPara>
                </a14:m>
                <a:endParaRPr lang="sv-SE" sz="1800" b="1" dirty="0"/>
              </a:p>
            </p:txBody>
          </p:sp>
        </mc:Choice>
        <mc:Fallback xmlns="">
          <p:sp>
            <p:nvSpPr>
              <p:cNvPr id="20" name="textruta 19">
                <a:extLst>
                  <a:ext uri="{FF2B5EF4-FFF2-40B4-BE49-F238E27FC236}">
                    <a16:creationId xmlns:a16="http://schemas.microsoft.com/office/drawing/2014/main" id="{22F2747F-02A9-4DCB-22F5-B3CF861F1DF4}"/>
                  </a:ext>
                </a:extLst>
              </p:cNvPr>
              <p:cNvSpPr txBox="1">
                <a:spLocks noRot="1" noChangeAspect="1" noMove="1" noResize="1" noEditPoints="1" noAdjustHandles="1" noChangeArrowheads="1" noChangeShapeType="1" noTextEdit="1"/>
              </p:cNvSpPr>
              <p:nvPr/>
            </p:nvSpPr>
            <p:spPr>
              <a:xfrm>
                <a:off x="5993742" y="5031352"/>
                <a:ext cx="6094520" cy="424732"/>
              </a:xfrm>
              <a:prstGeom prst="rect">
                <a:avLst/>
              </a:prstGeom>
              <a:blipFill>
                <a:blip r:embed="rId5"/>
                <a:stretch>
                  <a:fillRect b="-714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1" name="textruta 20">
                <a:extLst>
                  <a:ext uri="{FF2B5EF4-FFF2-40B4-BE49-F238E27FC236}">
                    <a16:creationId xmlns:a16="http://schemas.microsoft.com/office/drawing/2014/main" id="{4D98F01B-47E8-67EB-7A14-B662EF29826F}"/>
                  </a:ext>
                </a:extLst>
              </p:cNvPr>
              <p:cNvSpPr txBox="1"/>
              <p:nvPr/>
            </p:nvSpPr>
            <p:spPr>
              <a:xfrm>
                <a:off x="5993742" y="2807202"/>
                <a:ext cx="6094520" cy="424732"/>
              </a:xfrm>
              <a:prstGeom prst="rect">
                <a:avLst/>
              </a:prstGeom>
              <a:noFill/>
            </p:spPr>
            <p:txBody>
              <a:bodyPr wrap="square">
                <a:spAutoFit/>
              </a:bodyPr>
              <a:lstStyle/>
              <a:p>
                <a:pPr marL="0" indent="0">
                  <a:lnSpc>
                    <a:spcPct val="120000"/>
                  </a:lnSpc>
                  <a:buNone/>
                </a:pPr>
                <a14:m>
                  <m:oMathPara xmlns:m="http://schemas.openxmlformats.org/officeDocument/2006/math">
                    <m:oMathParaPr>
                      <m:jc m:val="centerGroup"/>
                    </m:oMathParaPr>
                    <m:oMath xmlns:m="http://schemas.openxmlformats.org/officeDocument/2006/math">
                      <m:r>
                        <a:rPr lang="sv-SE" sz="1800" b="1" i="1" smtClean="0">
                          <a:latin typeface="Cambria Math" panose="02040503050406030204" pitchFamily="18" charset="0"/>
                        </a:rPr>
                        <m:t>𝒇</m:t>
                      </m:r>
                      <m:r>
                        <a:rPr lang="sv-SE" sz="1800" b="1" i="1" smtClean="0">
                          <a:latin typeface="Cambria Math" panose="02040503050406030204" pitchFamily="18" charset="0"/>
                        </a:rPr>
                        <m:t>(</m:t>
                      </m:r>
                      <m:sSub>
                        <m:sSubPr>
                          <m:ctrlPr>
                            <a:rPr lang="sv-SE" sz="1800" b="1" i="1" smtClean="0">
                              <a:latin typeface="Cambria Math" panose="02040503050406030204" pitchFamily="18" charset="0"/>
                            </a:rPr>
                          </m:ctrlPr>
                        </m:sSubPr>
                        <m:e>
                          <m:r>
                            <a:rPr lang="sv-SE" sz="1800" b="1" i="1" smtClean="0">
                              <a:latin typeface="Cambria Math" panose="02040503050406030204" pitchFamily="18" charset="0"/>
                            </a:rPr>
                            <m:t>𝒖</m:t>
                          </m:r>
                        </m:e>
                        <m:sub>
                          <m:r>
                            <a:rPr lang="sv-SE" sz="1800" b="1" i="1" smtClean="0">
                              <a:latin typeface="Cambria Math" panose="02040503050406030204" pitchFamily="18" charset="0"/>
                            </a:rPr>
                            <m:t>𝒕</m:t>
                          </m:r>
                        </m:sub>
                      </m:sSub>
                      <m:r>
                        <a:rPr lang="sv-SE" sz="1800" b="1" i="1" smtClean="0">
                          <a:latin typeface="Cambria Math" panose="02040503050406030204" pitchFamily="18" charset="0"/>
                        </a:rPr>
                        <m:t>,</m:t>
                      </m:r>
                      <m:sSub>
                        <m:sSubPr>
                          <m:ctrlPr>
                            <a:rPr lang="sv-SE" sz="1800" b="1" i="1" smtClean="0">
                              <a:latin typeface="Cambria Math" panose="02040503050406030204" pitchFamily="18" charset="0"/>
                            </a:rPr>
                          </m:ctrlPr>
                        </m:sSubPr>
                        <m:e>
                          <m:r>
                            <a:rPr lang="sv-SE" sz="1800" b="1" i="1">
                              <a:latin typeface="Cambria Math" panose="02040503050406030204" pitchFamily="18" charset="0"/>
                              <a:ea typeface="Cambria Math" panose="02040503050406030204" pitchFamily="18" charset="0"/>
                            </a:rPr>
                            <m:t>𝜽</m:t>
                          </m:r>
                        </m:e>
                        <m:sub>
                          <m:r>
                            <a:rPr lang="sv-SE" sz="1800" b="1" i="1" smtClean="0">
                              <a:latin typeface="Cambria Math" panose="02040503050406030204" pitchFamily="18" charset="0"/>
                            </a:rPr>
                            <m:t>𝒕</m:t>
                          </m:r>
                        </m:sub>
                      </m:sSub>
                      <m:r>
                        <a:rPr lang="sv-SE" sz="1800" b="1" i="1" smtClean="0">
                          <a:latin typeface="Cambria Math" panose="02040503050406030204" pitchFamily="18" charset="0"/>
                        </a:rPr>
                        <m:t>)</m:t>
                      </m:r>
                    </m:oMath>
                  </m:oMathPara>
                </a14:m>
                <a:endParaRPr lang="sv-SE" sz="1800" b="1" dirty="0"/>
              </a:p>
            </p:txBody>
          </p:sp>
        </mc:Choice>
        <mc:Fallback xmlns="">
          <p:sp>
            <p:nvSpPr>
              <p:cNvPr id="21" name="textruta 20">
                <a:extLst>
                  <a:ext uri="{FF2B5EF4-FFF2-40B4-BE49-F238E27FC236}">
                    <a16:creationId xmlns:a16="http://schemas.microsoft.com/office/drawing/2014/main" id="{4D98F01B-47E8-67EB-7A14-B662EF29826F}"/>
                  </a:ext>
                </a:extLst>
              </p:cNvPr>
              <p:cNvSpPr txBox="1">
                <a:spLocks noRot="1" noChangeAspect="1" noMove="1" noResize="1" noEditPoints="1" noAdjustHandles="1" noChangeArrowheads="1" noChangeShapeType="1" noTextEdit="1"/>
              </p:cNvSpPr>
              <p:nvPr/>
            </p:nvSpPr>
            <p:spPr>
              <a:xfrm>
                <a:off x="5993742" y="2807202"/>
                <a:ext cx="6094520" cy="424732"/>
              </a:xfrm>
              <a:prstGeom prst="rect">
                <a:avLst/>
              </a:prstGeom>
              <a:blipFill>
                <a:blip r:embed="rId6"/>
                <a:stretch>
                  <a:fillRect b="-7143"/>
                </a:stretch>
              </a:blipFill>
            </p:spPr>
            <p:txBody>
              <a:bodyPr/>
              <a:lstStyle/>
              <a:p>
                <a:r>
                  <a:rPr lang="sv-SE">
                    <a:noFill/>
                  </a:rPr>
                  <a:t> </a:t>
                </a:r>
              </a:p>
            </p:txBody>
          </p:sp>
        </mc:Fallback>
      </mc:AlternateContent>
      <p:cxnSp>
        <p:nvCxnSpPr>
          <p:cNvPr id="22" name="Rak pilkoppling 21">
            <a:extLst>
              <a:ext uri="{FF2B5EF4-FFF2-40B4-BE49-F238E27FC236}">
                <a16:creationId xmlns:a16="http://schemas.microsoft.com/office/drawing/2014/main" id="{C91F1E4B-6147-0555-E442-EA0994D0E375}"/>
              </a:ext>
            </a:extLst>
          </p:cNvPr>
          <p:cNvCxnSpPr>
            <a:cxnSpLocks/>
          </p:cNvCxnSpPr>
          <p:nvPr/>
        </p:nvCxnSpPr>
        <p:spPr>
          <a:xfrm>
            <a:off x="9041002" y="4424899"/>
            <a:ext cx="0" cy="45483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3" name="Flödesschema: Eller 22">
            <a:extLst>
              <a:ext uri="{FF2B5EF4-FFF2-40B4-BE49-F238E27FC236}">
                <a16:creationId xmlns:a16="http://schemas.microsoft.com/office/drawing/2014/main" id="{9CEBE6EC-92D3-11E5-4545-8E5E66F7C454}"/>
              </a:ext>
            </a:extLst>
          </p:cNvPr>
          <p:cNvSpPr/>
          <p:nvPr/>
        </p:nvSpPr>
        <p:spPr>
          <a:xfrm>
            <a:off x="8842771" y="3923179"/>
            <a:ext cx="396462" cy="350101"/>
          </a:xfrm>
          <a:prstGeom prst="flowChartOr">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46A3CC50-53E7-57D0-1EF0-1FC4B4873794}"/>
              </a:ext>
            </a:extLst>
          </p:cNvPr>
          <p:cNvSpPr/>
          <p:nvPr/>
        </p:nvSpPr>
        <p:spPr>
          <a:xfrm>
            <a:off x="9374832" y="1602419"/>
            <a:ext cx="2399277" cy="2516873"/>
          </a:xfrm>
          <a:custGeom>
            <a:avLst/>
            <a:gdLst>
              <a:gd name="connsiteX0" fmla="*/ 873579 w 2399277"/>
              <a:gd name="connsiteY0" fmla="*/ 0 h 2516873"/>
              <a:gd name="connsiteX1" fmla="*/ 2139043 w 2399277"/>
              <a:gd name="connsiteY1" fmla="*/ 612322 h 2516873"/>
              <a:gd name="connsiteX2" fmla="*/ 2204358 w 2399277"/>
              <a:gd name="connsiteY2" fmla="*/ 2212522 h 2516873"/>
              <a:gd name="connsiteX3" fmla="*/ 0 w 2399277"/>
              <a:gd name="connsiteY3" fmla="*/ 2514600 h 2516873"/>
            </a:gdLst>
            <a:ahLst/>
            <a:cxnLst>
              <a:cxn ang="0">
                <a:pos x="connsiteX0" y="connsiteY0"/>
              </a:cxn>
              <a:cxn ang="0">
                <a:pos x="connsiteX1" y="connsiteY1"/>
              </a:cxn>
              <a:cxn ang="0">
                <a:pos x="connsiteX2" y="connsiteY2"/>
              </a:cxn>
              <a:cxn ang="0">
                <a:pos x="connsiteX3" y="connsiteY3"/>
              </a:cxn>
            </a:cxnLst>
            <a:rect l="l" t="t" r="r" b="b"/>
            <a:pathLst>
              <a:path w="2399277" h="2516873">
                <a:moveTo>
                  <a:pt x="873579" y="0"/>
                </a:moveTo>
                <a:cubicBezTo>
                  <a:pt x="1395413" y="121784"/>
                  <a:pt x="1917247" y="243568"/>
                  <a:pt x="2139043" y="612322"/>
                </a:cubicBezTo>
                <a:cubicBezTo>
                  <a:pt x="2360840" y="981076"/>
                  <a:pt x="2560865" y="1895476"/>
                  <a:pt x="2204358" y="2212522"/>
                </a:cubicBezTo>
                <a:cubicBezTo>
                  <a:pt x="1847851" y="2529568"/>
                  <a:pt x="923925" y="2522084"/>
                  <a:pt x="0" y="2514600"/>
                </a:cubicBezTo>
              </a:path>
            </a:pathLst>
          </a:cu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898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30AC0-5BED-F051-924F-C9455AC1424A}"/>
              </a:ext>
            </a:extLst>
          </p:cNvPr>
          <p:cNvSpPr>
            <a:spLocks noGrp="1"/>
          </p:cNvSpPr>
          <p:nvPr>
            <p:ph type="title"/>
          </p:nvPr>
        </p:nvSpPr>
        <p:spPr/>
        <p:txBody>
          <a:bodyPr/>
          <a:lstStyle/>
          <a:p>
            <a:r>
              <a:rPr lang="sv-SE" dirty="0"/>
              <a:t>Neural </a:t>
            </a:r>
            <a:r>
              <a:rPr lang="sv-SE" dirty="0" err="1"/>
              <a:t>ODEs</a:t>
            </a:r>
            <a:r>
              <a:rPr lang="sv-SE" dirty="0"/>
              <a:t> in </a:t>
            </a:r>
            <a:r>
              <a:rPr lang="sv-SE" dirty="0" err="1"/>
              <a:t>Practice</a:t>
            </a:r>
            <a:endParaRPr lang="sv-SE" dirty="0"/>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46258034-3E9C-1CF2-BD9B-3699658F1DCB}"/>
                  </a:ext>
                </a:extLst>
              </p:cNvPr>
              <p:cNvSpPr>
                <a:spLocks noGrp="1"/>
              </p:cNvSpPr>
              <p:nvPr>
                <p:ph idx="1"/>
              </p:nvPr>
            </p:nvSpPr>
            <p:spPr>
              <a:xfrm>
                <a:off x="612000" y="1757485"/>
                <a:ext cx="6842096" cy="4032000"/>
              </a:xfrm>
            </p:spPr>
            <p:txBody>
              <a:bodyPr/>
              <a:lstStyle/>
              <a:p>
                <a:r>
                  <a:rPr lang="sv-SE" dirty="0"/>
                  <a:t>The </a:t>
                </a:r>
                <a:r>
                  <a:rPr lang="sv-SE" dirty="0" err="1"/>
                  <a:t>function</a:t>
                </a:r>
                <a:r>
                  <a:rPr lang="sv-SE" dirty="0"/>
                  <a:t> </a:t>
                </a:r>
                <a14:m>
                  <m:oMath xmlns:m="http://schemas.openxmlformats.org/officeDocument/2006/math">
                    <m:r>
                      <a:rPr lang="sv-SE" b="0" i="1" smtClean="0">
                        <a:latin typeface="Cambria Math" panose="02040503050406030204" pitchFamily="18" charset="0"/>
                      </a:rPr>
                      <m:t>𝑓</m:t>
                    </m:r>
                  </m:oMath>
                </a14:m>
                <a:r>
                  <a:rPr lang="sv-SE" dirty="0"/>
                  <a:t> is </a:t>
                </a:r>
                <a:r>
                  <a:rPr lang="sv-SE" dirty="0" err="1"/>
                  <a:t>parametrised</a:t>
                </a:r>
                <a:r>
                  <a:rPr lang="sv-SE" dirty="0"/>
                  <a:t> by a neural </a:t>
                </a:r>
                <a:r>
                  <a:rPr lang="sv-SE" dirty="0" err="1"/>
                  <a:t>network</a:t>
                </a:r>
                <a:r>
                  <a:rPr lang="sv-SE" dirty="0"/>
                  <a:t>.</a:t>
                </a:r>
              </a:p>
              <a:p>
                <a14:m>
                  <m:oMath xmlns:m="http://schemas.openxmlformats.org/officeDocument/2006/math">
                    <m:r>
                      <m:rPr>
                        <m:sty m:val="p"/>
                      </m:rPr>
                      <a:rPr lang="sv-SE" i="1">
                        <a:latin typeface="Cambria Math" panose="02040503050406030204" pitchFamily="18" charset="0"/>
                      </a:rPr>
                      <m:t>u</m:t>
                    </m:r>
                    <m:r>
                      <a:rPr lang="sv-SE" b="0" i="1" smtClean="0">
                        <a:latin typeface="Cambria Math" panose="02040503050406030204" pitchFamily="18" charset="0"/>
                      </a:rPr>
                      <m:t>(0)</m:t>
                    </m:r>
                  </m:oMath>
                </a14:m>
                <a:r>
                  <a:rPr lang="sv-SE" dirty="0"/>
                  <a:t> is </a:t>
                </a:r>
                <a:r>
                  <a:rPr lang="sv-SE" dirty="0" err="1"/>
                  <a:t>our</a:t>
                </a:r>
                <a:r>
                  <a:rPr lang="sv-SE" dirty="0"/>
                  <a:t> input. The solution </a:t>
                </a:r>
                <a14:m>
                  <m:oMath xmlns:m="http://schemas.openxmlformats.org/officeDocument/2006/math">
                    <m:r>
                      <m:rPr>
                        <m:sty m:val="p"/>
                      </m:rPr>
                      <a:rPr lang="sv-SE" i="1">
                        <a:latin typeface="Cambria Math" panose="02040503050406030204" pitchFamily="18" charset="0"/>
                      </a:rPr>
                      <m:t>u</m:t>
                    </m:r>
                    <m:r>
                      <a:rPr lang="sv-SE" b="0" i="1" smtClean="0">
                        <a:latin typeface="Cambria Math" panose="02040503050406030204" pitchFamily="18" charset="0"/>
                      </a:rPr>
                      <m:t>(1)</m:t>
                    </m:r>
                  </m:oMath>
                </a14:m>
                <a:r>
                  <a:rPr lang="sv-SE" dirty="0"/>
                  <a:t> is </a:t>
                </a:r>
                <a:r>
                  <a:rPr lang="sv-SE" dirty="0" err="1"/>
                  <a:t>our</a:t>
                </a:r>
                <a:r>
                  <a:rPr lang="sv-SE" dirty="0"/>
                  <a:t> output.</a:t>
                </a:r>
              </a:p>
              <a:p>
                <a14:m>
                  <m:oMath xmlns:m="http://schemas.openxmlformats.org/officeDocument/2006/math">
                    <m:r>
                      <a:rPr lang="sv-SE" b="0" i="1" smtClean="0">
                        <a:latin typeface="Cambria Math" panose="02040503050406030204" pitchFamily="18" charset="0"/>
                      </a:rPr>
                      <m:t>𝑢</m:t>
                    </m:r>
                    <m:r>
                      <a:rPr lang="sv-SE" b="0" i="1" smtClean="0">
                        <a:latin typeface="Cambria Math" panose="02040503050406030204" pitchFamily="18" charset="0"/>
                      </a:rPr>
                      <m:t>(1)</m:t>
                    </m:r>
                  </m:oMath>
                </a14:m>
                <a:r>
                  <a:rPr lang="sv-SE" dirty="0"/>
                  <a:t> is </a:t>
                </a:r>
                <a:r>
                  <a:rPr lang="sv-SE" dirty="0" err="1"/>
                  <a:t>computed</a:t>
                </a:r>
                <a:r>
                  <a:rPr lang="sv-SE" dirty="0"/>
                  <a:t> </a:t>
                </a:r>
                <a:r>
                  <a:rPr lang="sv-SE" dirty="0" err="1"/>
                  <a:t>using</a:t>
                </a:r>
                <a:r>
                  <a:rPr lang="sv-SE" dirty="0"/>
                  <a:t> </a:t>
                </a:r>
                <a:r>
                  <a:rPr lang="sv-SE" dirty="0" err="1"/>
                  <a:t>some</a:t>
                </a:r>
                <a:r>
                  <a:rPr lang="sv-SE" dirty="0"/>
                  <a:t> ODE </a:t>
                </a:r>
                <a:r>
                  <a:rPr lang="sv-SE" dirty="0" err="1"/>
                  <a:t>solver</a:t>
                </a:r>
                <a:r>
                  <a:rPr lang="sv-SE" dirty="0"/>
                  <a:t>. The loss is </a:t>
                </a:r>
                <a:r>
                  <a:rPr lang="sv-SE" dirty="0" err="1"/>
                  <a:t>computed</a:t>
                </a:r>
                <a:r>
                  <a:rPr lang="sv-SE" dirty="0"/>
                  <a:t> by </a:t>
                </a:r>
                <a:r>
                  <a:rPr lang="sv-SE" dirty="0" err="1"/>
                  <a:t>comparing</a:t>
                </a:r>
                <a:r>
                  <a:rPr lang="sv-SE" dirty="0"/>
                  <a:t> </a:t>
                </a:r>
                <a14:m>
                  <m:oMath xmlns:m="http://schemas.openxmlformats.org/officeDocument/2006/math">
                    <m:r>
                      <a:rPr lang="sv-SE" b="0" i="1" smtClean="0">
                        <a:latin typeface="Cambria Math" panose="02040503050406030204" pitchFamily="18" charset="0"/>
                      </a:rPr>
                      <m:t>𝑢</m:t>
                    </m:r>
                    <m:r>
                      <a:rPr lang="sv-SE" b="0" i="1" smtClean="0">
                        <a:latin typeface="Cambria Math" panose="02040503050406030204" pitchFamily="18" charset="0"/>
                      </a:rPr>
                      <m:t>(1)</m:t>
                    </m:r>
                  </m:oMath>
                </a14:m>
                <a:r>
                  <a:rPr lang="sv-SE" dirty="0"/>
                  <a:t> to the ”</a:t>
                </a:r>
                <a:r>
                  <a:rPr lang="sv-SE" dirty="0" err="1"/>
                  <a:t>actual</a:t>
                </a:r>
                <a:r>
                  <a:rPr lang="sv-SE" dirty="0"/>
                  <a:t>” output. (Chen et al., 2018)</a:t>
                </a:r>
              </a:p>
              <a:p>
                <a:r>
                  <a:rPr lang="sv-SE" dirty="0"/>
                  <a:t>The loss </a:t>
                </a:r>
                <a:r>
                  <a:rPr lang="sv-SE" dirty="0" err="1"/>
                  <a:t>function</a:t>
                </a:r>
                <a:r>
                  <a:rPr lang="sv-SE" dirty="0"/>
                  <a:t> is </a:t>
                </a:r>
                <a:r>
                  <a:rPr lang="sv-SE" dirty="0" err="1"/>
                  <a:t>minimized</a:t>
                </a:r>
                <a:r>
                  <a:rPr lang="sv-SE" dirty="0"/>
                  <a:t> </a:t>
                </a:r>
                <a:r>
                  <a:rPr lang="sv-SE" dirty="0" err="1"/>
                  <a:t>using</a:t>
                </a:r>
                <a:r>
                  <a:rPr lang="sv-SE" dirty="0"/>
                  <a:t> the adjoint </a:t>
                </a:r>
                <a:r>
                  <a:rPr lang="sv-SE" dirty="0" err="1"/>
                  <a:t>sensitivity</a:t>
                </a:r>
                <a:r>
                  <a:rPr lang="sv-SE" dirty="0"/>
                  <a:t> </a:t>
                </a:r>
                <a:r>
                  <a:rPr lang="sv-SE" dirty="0" err="1"/>
                  <a:t>method</a:t>
                </a:r>
                <a:r>
                  <a:rPr lang="sv-SE" dirty="0"/>
                  <a:t>. (Pontryagin et al., 1962)</a:t>
                </a:r>
              </a:p>
              <a:p>
                <a:endParaRPr lang="sv-SE" dirty="0"/>
              </a:p>
            </p:txBody>
          </p:sp>
        </mc:Choice>
        <mc:Fallback>
          <p:sp>
            <p:nvSpPr>
              <p:cNvPr id="3" name="Platshållare för innehåll 2">
                <a:extLst>
                  <a:ext uri="{FF2B5EF4-FFF2-40B4-BE49-F238E27FC236}">
                    <a16:creationId xmlns:a16="http://schemas.microsoft.com/office/drawing/2014/main" id="{46258034-3E9C-1CF2-BD9B-3699658F1DCB}"/>
                  </a:ext>
                </a:extLst>
              </p:cNvPr>
              <p:cNvSpPr>
                <a:spLocks noGrp="1" noRot="1" noChangeAspect="1" noMove="1" noResize="1" noEditPoints="1" noAdjustHandles="1" noChangeArrowheads="1" noChangeShapeType="1" noTextEdit="1"/>
              </p:cNvSpPr>
              <p:nvPr>
                <p:ph idx="1"/>
              </p:nvPr>
            </p:nvSpPr>
            <p:spPr>
              <a:xfrm>
                <a:off x="612000" y="1757485"/>
                <a:ext cx="6842096" cy="4032000"/>
              </a:xfrm>
              <a:blipFill>
                <a:blip r:embed="rId3"/>
                <a:stretch>
                  <a:fillRect l="-2137" t="-1964" r="-178"/>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8627E2E2-492A-DE10-F41A-16E2AA01CE83}"/>
              </a:ext>
            </a:extLst>
          </p:cNvPr>
          <p:cNvSpPr>
            <a:spLocks noGrp="1"/>
          </p:cNvSpPr>
          <p:nvPr>
            <p:ph type="body" sz="quarter" idx="10"/>
          </p:nvPr>
        </p:nvSpPr>
        <p:spPr/>
        <p:txBody>
          <a:bodyPr/>
          <a:lstStyle/>
          <a:p>
            <a:endParaRPr lang="sv-SE"/>
          </a:p>
        </p:txBody>
      </p:sp>
      <mc:AlternateContent xmlns:mc="http://schemas.openxmlformats.org/markup-compatibility/2006" xmlns:a14="http://schemas.microsoft.com/office/drawing/2010/main">
        <mc:Choice Requires="a14">
          <p:sp>
            <p:nvSpPr>
              <p:cNvPr id="5" name="Tankebubbla: moln 4">
                <a:extLst>
                  <a:ext uri="{FF2B5EF4-FFF2-40B4-BE49-F238E27FC236}">
                    <a16:creationId xmlns:a16="http://schemas.microsoft.com/office/drawing/2014/main" id="{15036165-D2E7-D834-925B-E32254CA26A9}"/>
                  </a:ext>
                </a:extLst>
              </p:cNvPr>
              <p:cNvSpPr/>
              <p:nvPr/>
            </p:nvSpPr>
            <p:spPr>
              <a:xfrm>
                <a:off x="7454096" y="1894971"/>
                <a:ext cx="4230076" cy="2708477"/>
              </a:xfrm>
              <a:prstGeom prst="cloudCallout">
                <a:avLst>
                  <a:gd name="adj1" fmla="val 47236"/>
                  <a:gd name="adj2" fmla="val 56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rPr>
                  <a:t>Neural ODE:</a:t>
                </a:r>
              </a:p>
              <a:p>
                <a:pPr marL="0" indent="0">
                  <a:buNone/>
                </a:pPr>
                <a14:m>
                  <m:oMathPara xmlns:m="http://schemas.openxmlformats.org/officeDocument/2006/math">
                    <m:oMathParaPr>
                      <m:jc m:val="centerGroup"/>
                    </m:oMathParaPr>
                    <m:oMath xmlns:m="http://schemas.openxmlformats.org/officeDocument/2006/math">
                      <m:f>
                        <m:fPr>
                          <m:ctrlPr>
                            <a:rPr lang="sv-SE" sz="2000" i="1" smtClean="0">
                              <a:solidFill>
                                <a:schemeClr val="tx1"/>
                              </a:solidFill>
                              <a:latin typeface="Cambria Math" panose="02040503050406030204" pitchFamily="18" charset="0"/>
                            </a:rPr>
                          </m:ctrlPr>
                        </m:fPr>
                        <m:num>
                          <m:r>
                            <a:rPr lang="sv-SE" sz="2000" b="0" i="1" smtClean="0">
                              <a:solidFill>
                                <a:schemeClr val="tx1"/>
                              </a:solidFill>
                              <a:latin typeface="Cambria Math" panose="02040503050406030204" pitchFamily="18" charset="0"/>
                            </a:rPr>
                            <m:t>𝑑𝑢</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num>
                        <m:den>
                          <m:r>
                            <a:rPr lang="sv-SE" sz="2000" b="0" i="1" smtClean="0">
                              <a:solidFill>
                                <a:schemeClr val="tx1"/>
                              </a:solidFill>
                              <a:latin typeface="Cambria Math" panose="02040503050406030204" pitchFamily="18" charset="0"/>
                            </a:rPr>
                            <m:t>𝑑𝑡</m:t>
                          </m:r>
                        </m:den>
                      </m:f>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𝑓</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𝑢</m:t>
                          </m:r>
                          <m:d>
                            <m:dPr>
                              <m:ctrlPr>
                                <a:rPr lang="sv-SE" sz="2000" b="0" i="1" smtClean="0">
                                  <a:solidFill>
                                    <a:schemeClr val="tx1"/>
                                  </a:solidFill>
                                  <a:latin typeface="Cambria Math" panose="02040503050406030204" pitchFamily="18" charset="0"/>
                                </a:rPr>
                              </m:ctrlPr>
                            </m:dPr>
                            <m:e>
                              <m:r>
                                <a:rPr lang="sv-SE" sz="2000" b="0" i="1" smtClean="0">
                                  <a:solidFill>
                                    <a:schemeClr val="tx1"/>
                                  </a:solidFill>
                                  <a:latin typeface="Cambria Math" panose="02040503050406030204" pitchFamily="18" charset="0"/>
                                </a:rPr>
                                <m:t>𝑡</m:t>
                              </m:r>
                            </m:e>
                          </m:d>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rPr>
                            <m:t>𝑡</m:t>
                          </m:r>
                          <m:r>
                            <a:rPr lang="sv-SE" sz="2000" b="0" i="1" smtClean="0">
                              <a:solidFill>
                                <a:schemeClr val="tx1"/>
                              </a:solidFill>
                              <a:latin typeface="Cambria Math" panose="02040503050406030204" pitchFamily="18" charset="0"/>
                            </a:rPr>
                            <m:t>,</m:t>
                          </m:r>
                          <m:r>
                            <a:rPr lang="sv-SE" sz="2000" b="0" i="1" smtClean="0">
                              <a:solidFill>
                                <a:schemeClr val="tx1"/>
                              </a:solidFill>
                              <a:latin typeface="Cambria Math" panose="02040503050406030204" pitchFamily="18" charset="0"/>
                              <a:ea typeface="Cambria Math" panose="02040503050406030204" pitchFamily="18" charset="0"/>
                            </a:rPr>
                            <m:t>𝜃</m:t>
                          </m:r>
                        </m:e>
                      </m:d>
                      <m:r>
                        <a:rPr lang="sv-SE" sz="2000" b="0" i="1" smtClean="0">
                          <a:solidFill>
                            <a:schemeClr val="tx1"/>
                          </a:solidFill>
                          <a:latin typeface="Cambria Math" panose="02040503050406030204" pitchFamily="18" charset="0"/>
                          <a:ea typeface="Cambria Math" panose="02040503050406030204" pitchFamily="18" charset="0"/>
                        </a:rPr>
                        <m:t>.</m:t>
                      </m:r>
                    </m:oMath>
                  </m:oMathPara>
                </a14:m>
                <a:endParaRPr lang="sv-SE" sz="2000" dirty="0">
                  <a:solidFill>
                    <a:schemeClr val="tx1"/>
                  </a:solidFill>
                </a:endParaRPr>
              </a:p>
            </p:txBody>
          </p:sp>
        </mc:Choice>
        <mc:Fallback xmlns="">
          <p:sp>
            <p:nvSpPr>
              <p:cNvPr id="5" name="Tankebubbla: moln 4">
                <a:extLst>
                  <a:ext uri="{FF2B5EF4-FFF2-40B4-BE49-F238E27FC236}">
                    <a16:creationId xmlns:a16="http://schemas.microsoft.com/office/drawing/2014/main" id="{15036165-D2E7-D834-925B-E32254CA26A9}"/>
                  </a:ext>
                </a:extLst>
              </p:cNvPr>
              <p:cNvSpPr>
                <a:spLocks noRot="1" noChangeAspect="1" noMove="1" noResize="1" noEditPoints="1" noAdjustHandles="1" noChangeArrowheads="1" noChangeShapeType="1" noTextEdit="1"/>
              </p:cNvSpPr>
              <p:nvPr/>
            </p:nvSpPr>
            <p:spPr>
              <a:xfrm>
                <a:off x="7454096" y="1894971"/>
                <a:ext cx="4230076" cy="2708477"/>
              </a:xfrm>
              <a:prstGeom prst="cloudCallout">
                <a:avLst>
                  <a:gd name="adj1" fmla="val 47236"/>
                  <a:gd name="adj2" fmla="val 56769"/>
                </a:avLst>
              </a:prstGeom>
              <a:blipFill>
                <a:blip r:embed="rId4"/>
                <a:stretch>
                  <a:fillRect/>
                </a:stretch>
              </a:blipFill>
              <a:ln>
                <a:solidFill>
                  <a:schemeClr val="tx1"/>
                </a:solidFill>
              </a:ln>
            </p:spPr>
            <p:txBody>
              <a:bodyPr/>
              <a:lstStyle/>
              <a:p>
                <a:r>
                  <a:rPr lang="sv-SE">
                    <a:noFill/>
                  </a:rPr>
                  <a:t> </a:t>
                </a:r>
              </a:p>
            </p:txBody>
          </p:sp>
        </mc:Fallback>
      </mc:AlternateContent>
    </p:spTree>
    <p:extLst>
      <p:ext uri="{BB962C8B-B14F-4D97-AF65-F5344CB8AC3E}">
        <p14:creationId xmlns:p14="http://schemas.microsoft.com/office/powerpoint/2010/main" val="38301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E32F0C4-EF9E-5A68-4C03-9AB0303AA7BD}"/>
              </a:ext>
            </a:extLst>
          </p:cNvPr>
          <p:cNvSpPr>
            <a:spLocks noGrp="1"/>
          </p:cNvSpPr>
          <p:nvPr>
            <p:ph type="body" sz="quarter" idx="10"/>
          </p:nvPr>
        </p:nvSpPr>
        <p:spPr>
          <a:xfrm>
            <a:off x="4236721" y="6231870"/>
            <a:ext cx="7344478" cy="453410"/>
          </a:xfrm>
        </p:spPr>
        <p:txBody>
          <a:bodyPr/>
          <a:lstStyle/>
          <a:p>
            <a:r>
              <a:rPr lang="en-US" dirty="0"/>
              <a:t>Ricky T. Q. Chen, Yulia </a:t>
            </a:r>
            <a:r>
              <a:rPr lang="en-US" dirty="0" err="1"/>
              <a:t>Rubanova</a:t>
            </a:r>
            <a:r>
              <a:rPr lang="en-US" dirty="0"/>
              <a:t>, Jesse Bettencourt, and David K. </a:t>
            </a:r>
            <a:r>
              <a:rPr lang="en-US" dirty="0" err="1"/>
              <a:t>Duvenaud</a:t>
            </a:r>
            <a:r>
              <a:rPr lang="en-US" dirty="0"/>
              <a:t>. Neural ordinary differential equations</a:t>
            </a:r>
            <a:r>
              <a:rPr lang="en-US" i="1" dirty="0"/>
              <a:t>. Advances in Neural Information Processing Systems</a:t>
            </a:r>
            <a:r>
              <a:rPr lang="en-US" dirty="0"/>
              <a:t>, 31, 2018.</a:t>
            </a:r>
            <a:endParaRPr lang="sv-SE" dirty="0"/>
          </a:p>
          <a:p>
            <a:endParaRPr lang="sv-SE" dirty="0"/>
          </a:p>
        </p:txBody>
      </p:sp>
      <p:pic>
        <p:nvPicPr>
          <p:cNvPr id="3074" name="Picture 2">
            <a:extLst>
              <a:ext uri="{FF2B5EF4-FFF2-40B4-BE49-F238E27FC236}">
                <a16:creationId xmlns:a16="http://schemas.microsoft.com/office/drawing/2014/main" id="{61FDD953-A337-2C1F-B108-81709CBBE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442" y="1206000"/>
            <a:ext cx="6635115" cy="469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4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49C32F-AB0F-8388-1AB8-52C5C1E7868A}"/>
              </a:ext>
            </a:extLst>
          </p:cNvPr>
          <p:cNvSpPr>
            <a:spLocks noGrp="1"/>
          </p:cNvSpPr>
          <p:nvPr>
            <p:ph type="title"/>
          </p:nvPr>
        </p:nvSpPr>
        <p:spPr/>
        <p:txBody>
          <a:bodyPr/>
          <a:lstStyle/>
          <a:p>
            <a:r>
              <a:rPr lang="sv-SE" dirty="0"/>
              <a:t>Neural </a:t>
            </a:r>
            <a:r>
              <a:rPr lang="sv-SE" dirty="0" err="1"/>
              <a:t>Manifold</a:t>
            </a:r>
            <a:r>
              <a:rPr lang="sv-SE" dirty="0"/>
              <a:t> </a:t>
            </a:r>
            <a:r>
              <a:rPr lang="sv-SE" dirty="0" err="1"/>
              <a:t>ODEs</a:t>
            </a:r>
            <a:endParaRPr lang="sv-S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466815FA-C41C-F1BD-9C02-2DB99F0B3004}"/>
                  </a:ext>
                </a:extLst>
              </p:cNvPr>
              <p:cNvSpPr>
                <a:spLocks noGrp="1"/>
              </p:cNvSpPr>
              <p:nvPr>
                <p:ph idx="1"/>
              </p:nvPr>
            </p:nvSpPr>
            <p:spPr>
              <a:xfrm>
                <a:off x="612000" y="1620000"/>
                <a:ext cx="8698255" cy="4032000"/>
              </a:xfrm>
            </p:spPr>
            <p:txBody>
              <a:bodyPr/>
              <a:lstStyle/>
              <a:p>
                <a:r>
                  <a:rPr lang="sv-SE" dirty="0"/>
                  <a:t>Where </a:t>
                </a:r>
                <a:r>
                  <a:rPr lang="sv-SE" dirty="0" err="1"/>
                  <a:t>does</a:t>
                </a:r>
                <a:r>
                  <a:rPr lang="sv-SE" dirty="0"/>
                  <a:t> </a:t>
                </a:r>
                <a:r>
                  <a:rPr lang="sv-SE" dirty="0" err="1"/>
                  <a:t>our</a:t>
                </a:r>
                <a:r>
                  <a:rPr lang="sv-SE" dirty="0"/>
                  <a:t> data live?</a:t>
                </a:r>
              </a:p>
              <a:p>
                <a:r>
                  <a:rPr lang="sv-SE" dirty="0"/>
                  <a:t>In the original </a:t>
                </a:r>
                <a:r>
                  <a:rPr lang="sv-SE" dirty="0" err="1"/>
                  <a:t>article</a:t>
                </a:r>
                <a:r>
                  <a:rPr lang="sv-SE" dirty="0"/>
                  <a:t>, </a:t>
                </a:r>
                <a14:m>
                  <m:oMath xmlns:m="http://schemas.openxmlformats.org/officeDocument/2006/math">
                    <m:sSup>
                      <m:sSupPr>
                        <m:ctrlPr>
                          <a:rPr lang="sv-SE" i="1" smtClean="0">
                            <a:latin typeface="Cambria Math" panose="02040503050406030204" pitchFamily="18" charset="0"/>
                            <a:ea typeface="Cambria Math" panose="02040503050406030204" pitchFamily="18" charset="0"/>
                          </a:rPr>
                        </m:ctrlPr>
                      </m:sSupPr>
                      <m:e>
                        <m:r>
                          <a:rPr lang="sv-SE" i="1">
                            <a:latin typeface="Cambria Math" panose="02040503050406030204" pitchFamily="18" charset="0"/>
                            <a:ea typeface="Cambria Math" panose="02040503050406030204" pitchFamily="18" charset="0"/>
                          </a:rPr>
                          <m:t>ℝ</m:t>
                        </m:r>
                      </m:e>
                      <m:sup>
                        <m:r>
                          <a:rPr lang="sv-SE" b="0" i="1" smtClean="0">
                            <a:latin typeface="Cambria Math" panose="02040503050406030204" pitchFamily="18" charset="0"/>
                            <a:ea typeface="Cambria Math" panose="02040503050406030204" pitchFamily="18" charset="0"/>
                          </a:rPr>
                          <m:t>𝑛</m:t>
                        </m:r>
                      </m:sup>
                    </m:sSup>
                  </m:oMath>
                </a14:m>
                <a:r>
                  <a:rPr lang="sv-SE" dirty="0"/>
                  <a:t>, </a:t>
                </a:r>
                <a:r>
                  <a:rPr lang="sv-SE" dirty="0" err="1"/>
                  <a:t>but</a:t>
                </a:r>
                <a:r>
                  <a:rPr lang="sv-SE" dirty="0"/>
                  <a:t> it </a:t>
                </a:r>
                <a:r>
                  <a:rPr lang="sv-SE" dirty="0" err="1"/>
                  <a:t>could</a:t>
                </a:r>
                <a:r>
                  <a:rPr lang="sv-SE" dirty="0"/>
                  <a:t> </a:t>
                </a:r>
                <a:r>
                  <a:rPr lang="sv-SE" dirty="0" err="1"/>
                  <a:t>also</a:t>
                </a:r>
                <a:r>
                  <a:rPr lang="sv-SE" dirty="0"/>
                  <a:t> be on an </a:t>
                </a:r>
                <a:r>
                  <a:rPr lang="sv-SE" dirty="0" err="1"/>
                  <a:t>arbitrary</a:t>
                </a:r>
                <a:r>
                  <a:rPr lang="sv-SE" dirty="0"/>
                  <a:t> </a:t>
                </a:r>
                <a:r>
                  <a:rPr lang="sv-SE" dirty="0" err="1"/>
                  <a:t>manifold</a:t>
                </a:r>
                <a:r>
                  <a:rPr lang="sv-SE" dirty="0"/>
                  <a:t> </a:t>
                </a:r>
                <a14:m>
                  <m:oMath xmlns:m="http://schemas.openxmlformats.org/officeDocument/2006/math">
                    <m:r>
                      <a:rPr lang="sv-SE" b="0" i="1" smtClean="0">
                        <a:latin typeface="Cambria Math" panose="02040503050406030204" pitchFamily="18" charset="0"/>
                      </a:rPr>
                      <m:t>𝑀</m:t>
                    </m:r>
                  </m:oMath>
                </a14:m>
                <a:r>
                  <a:rPr lang="sv-SE" dirty="0"/>
                  <a:t>. (Lou et. al., 2020; </a:t>
                </a:r>
                <a:r>
                  <a:rPr lang="sv-SE" dirty="0" err="1"/>
                  <a:t>Falorsi</a:t>
                </a:r>
                <a:r>
                  <a:rPr lang="sv-SE" dirty="0"/>
                  <a:t> et al., 2020)</a:t>
                </a:r>
              </a:p>
              <a:p>
                <a:r>
                  <a:rPr lang="sv-SE" dirty="0"/>
                  <a:t>Our ODE is </a:t>
                </a:r>
                <a:r>
                  <a:rPr lang="sv-SE" dirty="0" err="1"/>
                  <a:t>generalized</a:t>
                </a:r>
                <a:r>
                  <a:rPr lang="sv-SE" dirty="0"/>
                  <a:t> to</a:t>
                </a:r>
                <a:endParaRPr lang="sv-S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sv-SE" b="0" i="1" smtClean="0">
                              <a:latin typeface="Cambria Math" panose="02040503050406030204" pitchFamily="18" charset="0"/>
                            </a:rPr>
                          </m:ctrlPr>
                        </m:fPr>
                        <m:num>
                          <m:r>
                            <a:rPr lang="sv-SE" b="0" i="1" smtClean="0">
                              <a:latin typeface="Cambria Math" panose="02040503050406030204" pitchFamily="18" charset="0"/>
                            </a:rPr>
                            <m:t>𝑑𝑢</m:t>
                          </m:r>
                        </m:num>
                        <m:den>
                          <m:r>
                            <a:rPr lang="sv-SE" b="0" i="1" smtClean="0">
                              <a:latin typeface="Cambria Math" panose="02040503050406030204" pitchFamily="18" charset="0"/>
                            </a:rPr>
                            <m:t>𝑑𝑡</m:t>
                          </m:r>
                        </m:den>
                      </m:f>
                      <m:r>
                        <a:rPr lang="sv-SE" b="0" i="1" smtClean="0">
                          <a:latin typeface="Cambria Math" panose="02040503050406030204" pitchFamily="18" charset="0"/>
                        </a:rPr>
                        <m:t>=</m:t>
                      </m:r>
                      <m:sSub>
                        <m:sSubPr>
                          <m:ctrlPr>
                            <a:rPr lang="sv-SE" b="0" i="1" smtClean="0">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b="0" i="1" smtClean="0">
                              <a:latin typeface="Cambria Math" panose="02040503050406030204" pitchFamily="18" charset="0"/>
                              <a:ea typeface="Cambria Math" panose="02040503050406030204" pitchFamily="18" charset="0"/>
                            </a:rPr>
                            <m:t>𝑢</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sub>
                      </m:sSub>
                      <m:r>
                        <a:rPr lang="sv-SE" b="0" i="1" smtClean="0">
                          <a:latin typeface="Cambria Math" panose="02040503050406030204" pitchFamily="18" charset="0"/>
                          <a:ea typeface="Cambria Math" panose="02040503050406030204" pitchFamily="18" charset="0"/>
                        </a:rPr>
                        <m:t>,  </m:t>
                      </m:r>
                      <m:r>
                        <a:rPr lang="sv-SE" b="0" i="1" smtClean="0">
                          <a:latin typeface="Cambria Math" panose="02040503050406030204" pitchFamily="18" charset="0"/>
                          <a:ea typeface="Cambria Math" panose="02040503050406030204" pitchFamily="18" charset="0"/>
                        </a:rPr>
                        <m:t>𝑢</m:t>
                      </m:r>
                      <m:d>
                        <m:dPr>
                          <m:ctrlPr>
                            <a:rPr lang="sv-SE" b="0" i="1" smtClean="0">
                              <a:latin typeface="Cambria Math" panose="02040503050406030204" pitchFamily="18" charset="0"/>
                              <a:ea typeface="Cambria Math" panose="02040503050406030204" pitchFamily="18" charset="0"/>
                            </a:rPr>
                          </m:ctrlPr>
                        </m:dPr>
                        <m:e>
                          <m:r>
                            <a:rPr lang="sv-SE" b="0" i="1" smtClean="0">
                              <a:latin typeface="Cambria Math" panose="02040503050406030204" pitchFamily="18" charset="0"/>
                              <a:ea typeface="Cambria Math" panose="02040503050406030204" pitchFamily="18" charset="0"/>
                            </a:rPr>
                            <m:t>0</m:t>
                          </m:r>
                        </m:e>
                      </m:d>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𝑝</m:t>
                      </m:r>
                      <m:r>
                        <a:rPr lang="sv-SE" b="0" i="1" smtClean="0">
                          <a:latin typeface="Cambria Math" panose="02040503050406030204" pitchFamily="18" charset="0"/>
                          <a:ea typeface="Cambria Math" panose="02040503050406030204" pitchFamily="18" charset="0"/>
                        </a:rPr>
                        <m:t>,</m:t>
                      </m:r>
                    </m:oMath>
                  </m:oMathPara>
                </a14:m>
                <a:endParaRPr lang="sv-SE" b="0" dirty="0">
                  <a:ea typeface="Cambria Math" panose="02040503050406030204" pitchFamily="18" charset="0"/>
                </a:endParaRPr>
              </a:p>
              <a:p>
                <a:pPr marL="0" indent="0">
                  <a:buNone/>
                </a:pPr>
                <a:r>
                  <a:rPr lang="sv-SE" dirty="0" err="1"/>
                  <a:t>where</a:t>
                </a:r>
                <a:r>
                  <a:rPr lang="sv-SE" dirty="0"/>
                  <a:t> </a:t>
                </a:r>
                <a14:m>
                  <m:oMath xmlns:m="http://schemas.openxmlformats.org/officeDocument/2006/math">
                    <m:r>
                      <a:rPr lang="sv-SE" b="0" i="1" smtClean="0">
                        <a:latin typeface="Cambria Math" panose="02040503050406030204" pitchFamily="18" charset="0"/>
                      </a:rPr>
                      <m:t>𝑢</m:t>
                    </m:r>
                  </m:oMath>
                </a14:m>
                <a:r>
                  <a:rPr lang="sv-SE" dirty="0"/>
                  <a:t> is a </a:t>
                </a:r>
                <a:r>
                  <a:rPr lang="sv-SE" dirty="0" err="1"/>
                  <a:t>curve</a:t>
                </a:r>
                <a:r>
                  <a:rPr lang="sv-SE" dirty="0"/>
                  <a:t> and </a:t>
                </a:r>
                <a14:m>
                  <m:oMath xmlns:m="http://schemas.openxmlformats.org/officeDocument/2006/math">
                    <m:r>
                      <a:rPr lang="sv-SE" i="1">
                        <a:latin typeface="Cambria Math" panose="02040503050406030204" pitchFamily="18" charset="0"/>
                        <a:ea typeface="Cambria Math" panose="02040503050406030204" pitchFamily="18" charset="0"/>
                      </a:rPr>
                      <m:t>𝜙</m:t>
                    </m:r>
                  </m:oMath>
                </a14:m>
                <a:r>
                  <a:rPr lang="sv-SE" dirty="0"/>
                  <a:t> is a </a:t>
                </a:r>
                <a:r>
                  <a:rPr lang="sv-SE" dirty="0" err="1"/>
                  <a:t>vector</a:t>
                </a:r>
                <a:r>
                  <a:rPr lang="sv-SE" dirty="0"/>
                  <a:t> </a:t>
                </a:r>
                <a:r>
                  <a:rPr lang="sv-SE" dirty="0" err="1"/>
                  <a:t>field</a:t>
                </a:r>
                <a:r>
                  <a:rPr lang="sv-SE" dirty="0"/>
                  <a:t> on </a:t>
                </a:r>
                <a14:m>
                  <m:oMath xmlns:m="http://schemas.openxmlformats.org/officeDocument/2006/math">
                    <m:r>
                      <a:rPr lang="sv-SE" b="0" i="1" smtClean="0">
                        <a:latin typeface="Cambria Math" panose="02040503050406030204" pitchFamily="18" charset="0"/>
                      </a:rPr>
                      <m:t>𝑀</m:t>
                    </m:r>
                  </m:oMath>
                </a14:m>
                <a:r>
                  <a:rPr lang="sv-SE" dirty="0"/>
                  <a:t>. </a:t>
                </a:r>
                <a14:m>
                  <m:oMath xmlns:m="http://schemas.openxmlformats.org/officeDocument/2006/math">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𝑢</m:t>
                        </m:r>
                        <m:r>
                          <a:rPr lang="sv-SE" i="1">
                            <a:latin typeface="Cambria Math" panose="02040503050406030204" pitchFamily="18" charset="0"/>
                            <a:ea typeface="Cambria Math" panose="02040503050406030204" pitchFamily="18" charset="0"/>
                          </a:rPr>
                          <m:t>(</m:t>
                        </m:r>
                        <m:r>
                          <a:rPr lang="sv-SE" i="1">
                            <a:latin typeface="Cambria Math" panose="02040503050406030204" pitchFamily="18" charset="0"/>
                            <a:ea typeface="Cambria Math" panose="02040503050406030204" pitchFamily="18" charset="0"/>
                          </a:rPr>
                          <m:t>𝑡</m:t>
                        </m:r>
                        <m:r>
                          <a:rPr lang="sv-SE" i="1">
                            <a:latin typeface="Cambria Math" panose="02040503050406030204" pitchFamily="18" charset="0"/>
                            <a:ea typeface="Cambria Math" panose="02040503050406030204" pitchFamily="18" charset="0"/>
                          </a:rPr>
                          <m:t>)</m:t>
                        </m:r>
                      </m:sub>
                    </m:sSub>
                    <m:r>
                      <a:rPr lang="sv-SE" i="1" smtClean="0">
                        <a:latin typeface="Cambria Math" panose="02040503050406030204" pitchFamily="18" charset="0"/>
                        <a:ea typeface="Cambria Math" panose="02040503050406030204" pitchFamily="18" charset="0"/>
                      </a:rPr>
                      <m:t>∈</m:t>
                    </m:r>
                    <m:sSub>
                      <m:sSubPr>
                        <m:ctrlPr>
                          <a:rPr lang="sv-SE" i="1" smtClean="0">
                            <a:latin typeface="Cambria Math" panose="02040503050406030204" pitchFamily="18" charset="0"/>
                            <a:ea typeface="Cambria Math" panose="02040503050406030204" pitchFamily="18" charset="0"/>
                          </a:rPr>
                        </m:ctrlPr>
                      </m:sSubPr>
                      <m:e>
                        <m:r>
                          <a:rPr lang="sv-SE" b="0" i="1" smtClean="0">
                            <a:latin typeface="Cambria Math" panose="02040503050406030204" pitchFamily="18" charset="0"/>
                            <a:ea typeface="Cambria Math" panose="02040503050406030204" pitchFamily="18" charset="0"/>
                          </a:rPr>
                          <m:t>𝑇</m:t>
                        </m:r>
                      </m:e>
                      <m:sub>
                        <m:r>
                          <a:rPr lang="sv-SE" b="0" i="1" smtClean="0">
                            <a:latin typeface="Cambria Math" panose="02040503050406030204" pitchFamily="18" charset="0"/>
                            <a:ea typeface="Cambria Math" panose="02040503050406030204" pitchFamily="18" charset="0"/>
                          </a:rPr>
                          <m:t>𝑢</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𝑡</m:t>
                        </m:r>
                        <m:r>
                          <a:rPr lang="sv-SE" b="0" i="1" smtClean="0">
                            <a:latin typeface="Cambria Math" panose="02040503050406030204" pitchFamily="18" charset="0"/>
                            <a:ea typeface="Cambria Math" panose="02040503050406030204" pitchFamily="18" charset="0"/>
                          </a:rPr>
                          <m:t>)</m:t>
                        </m:r>
                      </m:sub>
                    </m:sSub>
                    <m:r>
                      <a:rPr lang="sv-SE" b="0" i="1" smtClean="0">
                        <a:latin typeface="Cambria Math" panose="02040503050406030204" pitchFamily="18" charset="0"/>
                        <a:ea typeface="Cambria Math" panose="02040503050406030204" pitchFamily="18" charset="0"/>
                      </a:rPr>
                      <m:t>𝑀</m:t>
                    </m:r>
                  </m:oMath>
                </a14:m>
                <a:r>
                  <a:rPr lang="sv-SE" dirty="0"/>
                  <a:t>.</a:t>
                </a:r>
              </a:p>
              <a:p>
                <a:r>
                  <a:rPr lang="sv-SE" dirty="0"/>
                  <a:t>The ODE is </a:t>
                </a:r>
                <a:r>
                  <a:rPr lang="sv-SE" dirty="0" err="1"/>
                  <a:t>solved</a:t>
                </a:r>
                <a:r>
                  <a:rPr lang="sv-SE" dirty="0"/>
                  <a:t> by a </a:t>
                </a:r>
                <a:r>
                  <a:rPr lang="sv-SE" dirty="0" err="1"/>
                  <a:t>flow</a:t>
                </a:r>
                <a:r>
                  <a:rPr lang="sv-SE" dirty="0"/>
                  <a:t> </a:t>
                </a:r>
                <a14:m>
                  <m:oMath xmlns:m="http://schemas.openxmlformats.org/officeDocument/2006/math">
                    <m:r>
                      <m:rPr>
                        <m:sty m:val="p"/>
                      </m:rPr>
                      <a:rPr lang="en-US">
                        <a:latin typeface="Cambria Math" panose="02040503050406030204" pitchFamily="18" charset="0"/>
                      </a:rPr>
                      <m:t>Φ</m:t>
                    </m:r>
                    <m:r>
                      <a:rPr lang="en-US" i="1">
                        <a:latin typeface="Cambria Math" panose="02040503050406030204" pitchFamily="18" charset="0"/>
                      </a:rPr>
                      <m:t>:</m:t>
                    </m:r>
                    <m:r>
                      <a:rPr lang="en-US" i="1">
                        <a:latin typeface="Cambria Math" panose="02040503050406030204" pitchFamily="18" charset="0"/>
                      </a:rPr>
                      <m:t>ℝ</m:t>
                    </m:r>
                    <m:r>
                      <a:rPr lang="en-US">
                        <a:latin typeface="Cambria Math" panose="02040503050406030204" pitchFamily="18" charset="0"/>
                      </a:rPr>
                      <m:t>×</m:t>
                    </m:r>
                    <m:r>
                      <a:rPr lang="en-US" i="1">
                        <a:latin typeface="Cambria Math" panose="02040503050406030204" pitchFamily="18" charset="0"/>
                      </a:rPr>
                      <m:t>𝑀</m:t>
                    </m:r>
                    <m:r>
                      <a:rPr lang="en-US">
                        <a:latin typeface="Cambria Math" panose="02040503050406030204" pitchFamily="18" charset="0"/>
                      </a:rPr>
                      <m:t>→</m:t>
                    </m:r>
                    <m:r>
                      <a:rPr lang="en-US" i="1">
                        <a:latin typeface="Cambria Math" panose="02040503050406030204" pitchFamily="18" charset="0"/>
                      </a:rPr>
                      <m:t>𝑀</m:t>
                    </m:r>
                  </m:oMath>
                </a14:m>
                <a:r>
                  <a:rPr lang="sv-SE" dirty="0"/>
                  <a:t> </a:t>
                </a:r>
                <a:r>
                  <a:rPr lang="sv-SE" dirty="0" err="1"/>
                  <a:t>such</a:t>
                </a:r>
                <a:r>
                  <a:rPr lang="sv-SE" dirty="0"/>
                  <a:t> </a:t>
                </a:r>
                <a:r>
                  <a:rPr lang="sv-SE" dirty="0" err="1"/>
                  <a:t>that</a:t>
                </a:r>
                <a:endParaRPr lang="sv-SE" dirty="0"/>
              </a:p>
              <a:p>
                <a:pPr marL="0" indent="0">
                  <a:buNone/>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d>
                            <m:dPr>
                              <m:begChr m:val=""/>
                              <m:endChr m:val="|"/>
                              <m:ctrlPr>
                                <a:rPr lang="sv-SE" i="1">
                                  <a:latin typeface="Cambria Math" panose="02040503050406030204" pitchFamily="18" charset="0"/>
                                </a:rPr>
                              </m:ctrlPr>
                            </m:dPr>
                            <m:e>
                              <m:f>
                                <m:fPr>
                                  <m:ctrlPr>
                                    <a:rPr lang="sv-SE" i="1">
                                      <a:latin typeface="Cambria Math" panose="02040503050406030204" pitchFamily="18" charset="0"/>
                                    </a:rPr>
                                  </m:ctrlPr>
                                </m:fPr>
                                <m:num>
                                  <m:r>
                                    <a:rPr lang="sv-SE" i="1">
                                      <a:latin typeface="Cambria Math" panose="02040503050406030204" pitchFamily="18" charset="0"/>
                                    </a:rPr>
                                    <m:t>𝑑</m:t>
                                  </m:r>
                                </m:num>
                                <m:den>
                                  <m:r>
                                    <a:rPr lang="sv-SE" i="1">
                                      <a:latin typeface="Cambria Math" panose="02040503050406030204" pitchFamily="18" charset="0"/>
                                    </a:rPr>
                                    <m:t>𝑑𝑡</m:t>
                                  </m:r>
                                </m:den>
                              </m:f>
                              <m:r>
                                <m:rPr>
                                  <m:sty m:val="p"/>
                                </m:rPr>
                                <a:rPr lang="en-US">
                                  <a:latin typeface="Cambria Math" panose="02040503050406030204" pitchFamily="18" charset="0"/>
                                </a:rPr>
                                <m:t>Φ</m:t>
                              </m:r>
                              <m:d>
                                <m:dPr>
                                  <m:ctrlPr>
                                    <a:rPr lang="sv-SE" i="1">
                                      <a:latin typeface="Cambria Math" panose="02040503050406030204" pitchFamily="18" charset="0"/>
                                    </a:rPr>
                                  </m:ctrlPr>
                                </m:dPr>
                                <m:e>
                                  <m:r>
                                    <m:rPr>
                                      <m:sty m:val="p"/>
                                    </m:rPr>
                                    <a:rPr lang="sv-SE">
                                      <a:latin typeface="Cambria Math" panose="02040503050406030204" pitchFamily="18" charset="0"/>
                                    </a:rPr>
                                    <m:t>t</m:t>
                                  </m:r>
                                  <m:r>
                                    <a:rPr lang="sv-SE">
                                      <a:latin typeface="Cambria Math" panose="02040503050406030204" pitchFamily="18" charset="0"/>
                                    </a:rPr>
                                    <m:t>,</m:t>
                                  </m:r>
                                  <m:r>
                                    <m:rPr>
                                      <m:sty m:val="p"/>
                                    </m:rPr>
                                    <a:rPr lang="sv-SE">
                                      <a:latin typeface="Cambria Math" panose="02040503050406030204" pitchFamily="18" charset="0"/>
                                    </a:rPr>
                                    <m:t>q</m:t>
                                  </m:r>
                                </m:e>
                              </m:d>
                            </m:e>
                          </m:d>
                        </m:e>
                        <m:sub>
                          <m:r>
                            <m:rPr>
                              <m:sty m:val="p"/>
                            </m:rPr>
                            <a:rPr lang="sv-SE">
                              <a:latin typeface="Cambria Math" panose="02040503050406030204" pitchFamily="18" charset="0"/>
                            </a:rPr>
                            <m:t>t</m:t>
                          </m:r>
                          <m:r>
                            <a:rPr lang="sv-SE">
                              <a:latin typeface="Cambria Math" panose="02040503050406030204" pitchFamily="18" charset="0"/>
                            </a:rPr>
                            <m:t>=0</m:t>
                          </m:r>
                        </m:sub>
                      </m:sSub>
                      <m:r>
                        <a:rPr lang="sv-SE" b="0" i="1" smtClean="0">
                          <a:latin typeface="Cambria Math" panose="02040503050406030204" pitchFamily="18" charset="0"/>
                        </a:rPr>
                        <m:t>=</m:t>
                      </m:r>
                      <m:sSub>
                        <m:sSubPr>
                          <m:ctrlPr>
                            <a:rPr lang="sv-SE" i="1">
                              <a:latin typeface="Cambria Math" panose="02040503050406030204" pitchFamily="18" charset="0"/>
                              <a:ea typeface="Cambria Math" panose="02040503050406030204" pitchFamily="18" charset="0"/>
                            </a:rPr>
                          </m:ctrlPr>
                        </m:sSubPr>
                        <m:e>
                          <m:r>
                            <a:rPr lang="sv-SE" i="1">
                              <a:latin typeface="Cambria Math" panose="02040503050406030204" pitchFamily="18" charset="0"/>
                              <a:ea typeface="Cambria Math" panose="02040503050406030204" pitchFamily="18" charset="0"/>
                            </a:rPr>
                            <m:t>𝜙</m:t>
                          </m:r>
                        </m:e>
                        <m:sub>
                          <m:r>
                            <a:rPr lang="sv-SE" i="1">
                              <a:latin typeface="Cambria Math" panose="02040503050406030204" pitchFamily="18" charset="0"/>
                              <a:ea typeface="Cambria Math" panose="02040503050406030204" pitchFamily="18" charset="0"/>
                            </a:rPr>
                            <m:t>𝑞</m:t>
                          </m:r>
                        </m:sub>
                      </m:sSub>
                      <m:r>
                        <a:rPr lang="sv-SE" b="0" i="1" smtClean="0">
                          <a:latin typeface="Cambria Math" panose="02040503050406030204" pitchFamily="18" charset="0"/>
                          <a:ea typeface="Cambria Math" panose="02040503050406030204" pitchFamily="18" charset="0"/>
                        </a:rPr>
                        <m:t>.</m:t>
                      </m:r>
                    </m:oMath>
                  </m:oMathPara>
                </a14:m>
                <a:endParaRPr lang="sv-SE" dirty="0"/>
              </a:p>
              <a:p>
                <a:endParaRPr lang="sv-SE" dirty="0"/>
              </a:p>
            </p:txBody>
          </p:sp>
        </mc:Choice>
        <mc:Fallback xmlns="">
          <p:sp>
            <p:nvSpPr>
              <p:cNvPr id="3" name="Platshållare för innehåll 2">
                <a:extLst>
                  <a:ext uri="{FF2B5EF4-FFF2-40B4-BE49-F238E27FC236}">
                    <a16:creationId xmlns:a16="http://schemas.microsoft.com/office/drawing/2014/main" id="{466815FA-C41C-F1BD-9C02-2DB99F0B3004}"/>
                  </a:ext>
                </a:extLst>
              </p:cNvPr>
              <p:cNvSpPr>
                <a:spLocks noGrp="1" noRot="1" noChangeAspect="1" noMove="1" noResize="1" noEditPoints="1" noAdjustHandles="1" noChangeArrowheads="1" noChangeShapeType="1" noTextEdit="1"/>
              </p:cNvSpPr>
              <p:nvPr>
                <p:ph idx="1"/>
              </p:nvPr>
            </p:nvSpPr>
            <p:spPr>
              <a:xfrm>
                <a:off x="612000" y="1620000"/>
                <a:ext cx="8698255" cy="4032000"/>
              </a:xfrm>
              <a:blipFill>
                <a:blip r:embed="rId3"/>
                <a:stretch>
                  <a:fillRect l="-1752" t="-1967" b="-1362"/>
                </a:stretch>
              </a:blipFill>
            </p:spPr>
            <p:txBody>
              <a:bodyPr/>
              <a:lstStyle/>
              <a:p>
                <a:r>
                  <a:rPr lang="sv-SE">
                    <a:noFill/>
                  </a:rPr>
                  <a:t> </a:t>
                </a:r>
              </a:p>
            </p:txBody>
          </p:sp>
        </mc:Fallback>
      </mc:AlternateContent>
      <p:sp>
        <p:nvSpPr>
          <p:cNvPr id="4" name="Platshållare för text 3">
            <a:extLst>
              <a:ext uri="{FF2B5EF4-FFF2-40B4-BE49-F238E27FC236}">
                <a16:creationId xmlns:a16="http://schemas.microsoft.com/office/drawing/2014/main" id="{BEF0DD25-DA3B-34C5-FD4B-475D7A6BCC0F}"/>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9596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73B14-68F4-4ED3-68B7-97BACC082B14}"/>
              </a:ext>
            </a:extLst>
          </p:cNvPr>
          <p:cNvSpPr>
            <a:spLocks noGrp="1"/>
          </p:cNvSpPr>
          <p:nvPr>
            <p:ph type="title"/>
          </p:nvPr>
        </p:nvSpPr>
        <p:spPr>
          <a:xfrm>
            <a:off x="623033" y="2329173"/>
            <a:ext cx="10969200" cy="1044000"/>
          </a:xfrm>
        </p:spPr>
        <p:txBody>
          <a:bodyPr/>
          <a:lstStyle/>
          <a:p>
            <a:pPr algn="ctr"/>
            <a:r>
              <a:rPr lang="sv-SE" dirty="0" err="1"/>
              <a:t>Equivariance</a:t>
            </a:r>
            <a:endParaRPr lang="sv-SE" dirty="0"/>
          </a:p>
        </p:txBody>
      </p:sp>
      <p:sp>
        <p:nvSpPr>
          <p:cNvPr id="4" name="Platshållare för text 3">
            <a:extLst>
              <a:ext uri="{FF2B5EF4-FFF2-40B4-BE49-F238E27FC236}">
                <a16:creationId xmlns:a16="http://schemas.microsoft.com/office/drawing/2014/main" id="{4E894E53-704C-D297-E362-FF15D4EF2B98}"/>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888250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heme/theme1.xml><?xml version="1.0" encoding="utf-8"?>
<a:theme xmlns:a="http://schemas.openxmlformats.org/drawingml/2006/main" name="Umeå University">
  <a:themeElements>
    <a:clrScheme name="Umeå Universitet">
      <a:dk1>
        <a:sysClr val="windowText" lastClr="000000"/>
      </a:dk1>
      <a:lt1>
        <a:sysClr val="window" lastClr="FFFFFF"/>
      </a:lt1>
      <a:dk2>
        <a:srgbClr val="5F5F5F"/>
      </a:dk2>
      <a:lt2>
        <a:srgbClr val="E6E6E6"/>
      </a:lt2>
      <a:accent1>
        <a:srgbClr val="2A4765"/>
      </a:accent1>
      <a:accent2>
        <a:srgbClr val="EABAB9"/>
      </a:accent2>
      <a:accent3>
        <a:srgbClr val="73A790"/>
      </a:accent3>
      <a:accent4>
        <a:srgbClr val="D7B17C"/>
      </a:accent4>
      <a:accent5>
        <a:srgbClr val="F1EFE4"/>
      </a:accent5>
      <a:accent6>
        <a:srgbClr val="EDDDDB"/>
      </a:accent6>
      <a:hlink>
        <a:srgbClr val="000000"/>
      </a:hlink>
      <a:folHlink>
        <a:srgbClr val="000000"/>
      </a:folHlink>
    </a:clrScheme>
    <a:fontScheme name="Umeå Universit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Umeå University.potx" id="{E3C5656B-35AD-450D-A128-4E45BD968332}" vid="{B70D4C27-4D17-48F1-9DBE-2092ABBBC46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4ba6f9-f531-4f32-9467-398f19e69de4}" enabled="0" method="" siteId="{5a4ba6f9-f531-4f32-9467-398f19e69de4}" removed="1"/>
</clbl:labelList>
</file>

<file path=docProps/app.xml><?xml version="1.0" encoding="utf-8"?>
<Properties xmlns="http://schemas.openxmlformats.org/officeDocument/2006/extended-properties" xmlns:vt="http://schemas.openxmlformats.org/officeDocument/2006/docPropsVTypes">
  <Template>Integral</Template>
  <TotalTime>30699</TotalTime>
  <Words>2028</Words>
  <Application>Microsoft Office PowerPoint</Application>
  <PresentationFormat>Bredbild</PresentationFormat>
  <Paragraphs>269</Paragraphs>
  <Slides>38</Slides>
  <Notes>30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38</vt:i4>
      </vt:variant>
    </vt:vector>
  </HeadingPairs>
  <TitlesOfParts>
    <vt:vector size="45" baseType="lpstr">
      <vt:lpstr>Arial</vt:lpstr>
      <vt:lpstr>Calibri</vt:lpstr>
      <vt:lpstr>Cambria Math</vt:lpstr>
      <vt:lpstr>Times New Roman</vt:lpstr>
      <vt:lpstr>Verdana</vt:lpstr>
      <vt:lpstr>Wingdings</vt:lpstr>
      <vt:lpstr>Umeå University</vt:lpstr>
      <vt:lpstr>Equivariant Manifold Neural ODEs and Differential Invariants</vt:lpstr>
      <vt:lpstr>The Project</vt:lpstr>
      <vt:lpstr>Outline</vt:lpstr>
      <vt:lpstr>Neural Ordinary Differential Equations</vt:lpstr>
      <vt:lpstr>Neural ODEs</vt:lpstr>
      <vt:lpstr>Neural ODEs in Practice</vt:lpstr>
      <vt:lpstr>PowerPoint-presentation</vt:lpstr>
      <vt:lpstr>Neural Manifold ODEs</vt:lpstr>
      <vt:lpstr>Equivariance</vt:lpstr>
      <vt:lpstr>Equivariance </vt:lpstr>
      <vt:lpstr>Let’s look at this mathematically </vt:lpstr>
      <vt:lpstr>Invariance</vt:lpstr>
      <vt:lpstr>Example: Rotational Invariance</vt:lpstr>
      <vt:lpstr>Equivariant Manifold Neural ODEs</vt:lpstr>
      <vt:lpstr>Geometric Framework</vt:lpstr>
      <vt:lpstr>Group action on M and equivariance</vt:lpstr>
      <vt:lpstr>Group action on M and equivariance</vt:lpstr>
      <vt:lpstr>Differential Invariants and Equivariant NODEs</vt:lpstr>
      <vt:lpstr>Differential Invariants and Equivariant NODEs</vt:lpstr>
      <vt:lpstr>Example</vt:lpstr>
      <vt:lpstr>Example</vt:lpstr>
      <vt:lpstr>Universality</vt:lpstr>
      <vt:lpstr>Universality</vt:lpstr>
      <vt:lpstr>Augmentation</vt:lpstr>
      <vt:lpstr>Augmentation</vt:lpstr>
      <vt:lpstr>Main Idea</vt:lpstr>
      <vt:lpstr>The Lift</vt:lpstr>
      <vt:lpstr>Augmented Manifold Neural ODEs</vt:lpstr>
      <vt:lpstr>Augmented Manifold Neural ODEs</vt:lpstr>
      <vt:lpstr>Equivariance</vt:lpstr>
      <vt:lpstr>Example</vt:lpstr>
      <vt:lpstr>Example</vt:lpstr>
      <vt:lpstr>Equivariant Fields and Densities</vt:lpstr>
      <vt:lpstr>Continuous Normalizing Flows</vt:lpstr>
      <vt:lpstr>Continuous Normalizing Flows</vt:lpstr>
      <vt:lpstr>Equivariant Continuous Normalizing Flows</vt:lpstr>
      <vt:lpstr>Equivariant Fields and Densities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Geometric Deep Learning</dc:title>
  <dc:creator>Emma Andersdotter Svensson</dc:creator>
  <cp:lastModifiedBy>Emma Andersdotter Svensson</cp:lastModifiedBy>
  <cp:revision>5</cp:revision>
  <dcterms:created xsi:type="dcterms:W3CDTF">2023-11-20T11:03:41Z</dcterms:created>
  <dcterms:modified xsi:type="dcterms:W3CDTF">2024-03-13T13:38:42Z</dcterms:modified>
</cp:coreProperties>
</file>